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handoutMasterIdLst>
    <p:handoutMasterId r:id="rId14"/>
  </p:handoutMasterIdLst>
  <p:sldIdLst>
    <p:sldId id="259" r:id="rId5"/>
    <p:sldId id="262" r:id="rId6"/>
    <p:sldId id="279" r:id="rId7"/>
    <p:sldId id="280" r:id="rId8"/>
    <p:sldId id="281" r:id="rId9"/>
    <p:sldId id="296" r:id="rId10"/>
    <p:sldId id="258" r:id="rId11"/>
    <p:sldId id="266" r:id="rId12"/>
  </p:sldIdLst>
  <p:sldSz cx="9144000" cy="6858000" type="screen4x3"/>
  <p:notesSz cx="7077075" cy="9383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666" y="20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69900"/>
          </a:xfrm>
          <a:prstGeom prst="rect">
            <a:avLst/>
          </a:prstGeom>
        </p:spPr>
        <p:txBody>
          <a:bodyPr vert="horz" lIns="91440" tIns="45720" rIns="91440" bIns="45720" rtlCol="0"/>
          <a:lstStyle>
            <a:lvl1pPr algn="r">
              <a:defRPr sz="1200"/>
            </a:lvl1pPr>
          </a:lstStyle>
          <a:p>
            <a:fld id="{858A13D5-2359-4389-8FD5-E8C2A75D6BB2}" type="datetimeFigureOut">
              <a:rPr lang="en-US" smtClean="0"/>
              <a:pPr/>
              <a:t>10/18/2023</a:t>
            </a:fld>
            <a:endParaRPr lang="en-US"/>
          </a:p>
        </p:txBody>
      </p:sp>
      <p:sp>
        <p:nvSpPr>
          <p:cNvPr id="4" name="Footer Placeholder 3"/>
          <p:cNvSpPr>
            <a:spLocks noGrp="1"/>
          </p:cNvSpPr>
          <p:nvPr>
            <p:ph type="ftr" sz="quarter" idx="2"/>
          </p:nvPr>
        </p:nvSpPr>
        <p:spPr>
          <a:xfrm>
            <a:off x="0" y="8912225"/>
            <a:ext cx="3067050"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912225"/>
            <a:ext cx="3067050" cy="469900"/>
          </a:xfrm>
          <a:prstGeom prst="rect">
            <a:avLst/>
          </a:prstGeom>
        </p:spPr>
        <p:txBody>
          <a:bodyPr vert="horz" lIns="91440" tIns="45720" rIns="91440" bIns="45720" rtlCol="0" anchor="b"/>
          <a:lstStyle>
            <a:lvl1pPr algn="r">
              <a:defRPr sz="1200"/>
            </a:lvl1pPr>
          </a:lstStyle>
          <a:p>
            <a:fld id="{65EE7EEE-93D0-4FB7-9C55-4D095421EC0E}" type="slidenum">
              <a:rPr lang="en-US" smtClean="0"/>
              <a:pPr/>
              <a:t>‹#›</a:t>
            </a:fld>
            <a:endParaRPr lang="en-US"/>
          </a:p>
        </p:txBody>
      </p:sp>
    </p:spTree>
    <p:extLst>
      <p:ext uri="{BB962C8B-B14F-4D97-AF65-F5344CB8AC3E}">
        <p14:creationId xmlns:p14="http://schemas.microsoft.com/office/powerpoint/2010/main" val="2604448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186"/>
          </a:xfrm>
          <a:prstGeom prst="rect">
            <a:avLst/>
          </a:prstGeom>
        </p:spPr>
        <p:txBody>
          <a:bodyPr vert="horz" lIns="94055" tIns="47028" rIns="94055" bIns="47028" rtlCol="0"/>
          <a:lstStyle>
            <a:lvl1pPr algn="l">
              <a:defRPr sz="1200"/>
            </a:lvl1pPr>
          </a:lstStyle>
          <a:p>
            <a:endParaRPr lang="en-US"/>
          </a:p>
        </p:txBody>
      </p:sp>
      <p:sp>
        <p:nvSpPr>
          <p:cNvPr id="3" name="Date Placeholder 2"/>
          <p:cNvSpPr>
            <a:spLocks noGrp="1"/>
          </p:cNvSpPr>
          <p:nvPr>
            <p:ph type="dt" idx="1"/>
          </p:nvPr>
        </p:nvSpPr>
        <p:spPr>
          <a:xfrm>
            <a:off x="4008705" y="0"/>
            <a:ext cx="3066733" cy="469186"/>
          </a:xfrm>
          <a:prstGeom prst="rect">
            <a:avLst/>
          </a:prstGeom>
        </p:spPr>
        <p:txBody>
          <a:bodyPr vert="horz" lIns="94055" tIns="47028" rIns="94055" bIns="47028" rtlCol="0"/>
          <a:lstStyle>
            <a:lvl1pPr algn="r">
              <a:defRPr sz="1200"/>
            </a:lvl1pPr>
          </a:lstStyle>
          <a:p>
            <a:fld id="{297BE37B-D5DA-4BC5-BF15-A10FE9E3596B}" type="datetimeFigureOut">
              <a:rPr lang="en-US" smtClean="0"/>
              <a:pPr/>
              <a:t>10/18/2023</a:t>
            </a:fld>
            <a:endParaRPr lang="en-US"/>
          </a:p>
        </p:txBody>
      </p:sp>
      <p:sp>
        <p:nvSpPr>
          <p:cNvPr id="4" name="Slide Image Placeholder 3"/>
          <p:cNvSpPr>
            <a:spLocks noGrp="1" noRot="1" noChangeAspect="1"/>
          </p:cNvSpPr>
          <p:nvPr>
            <p:ph type="sldImg" idx="2"/>
          </p:nvPr>
        </p:nvSpPr>
        <p:spPr>
          <a:xfrm>
            <a:off x="1192213" y="703263"/>
            <a:ext cx="4692650" cy="3519487"/>
          </a:xfrm>
          <a:prstGeom prst="rect">
            <a:avLst/>
          </a:prstGeom>
          <a:noFill/>
          <a:ln w="12700">
            <a:solidFill>
              <a:prstClr val="black"/>
            </a:solidFill>
          </a:ln>
        </p:spPr>
        <p:txBody>
          <a:bodyPr vert="horz" lIns="94055" tIns="47028" rIns="94055" bIns="47028" rtlCol="0" anchor="ctr"/>
          <a:lstStyle/>
          <a:p>
            <a:endParaRPr lang="en-US"/>
          </a:p>
        </p:txBody>
      </p:sp>
      <p:sp>
        <p:nvSpPr>
          <p:cNvPr id="5" name="Notes Placeholder 4"/>
          <p:cNvSpPr>
            <a:spLocks noGrp="1"/>
          </p:cNvSpPr>
          <p:nvPr>
            <p:ph type="body" sz="quarter" idx="3"/>
          </p:nvPr>
        </p:nvSpPr>
        <p:spPr>
          <a:xfrm>
            <a:off x="707708" y="4457264"/>
            <a:ext cx="5661660" cy="4222671"/>
          </a:xfrm>
          <a:prstGeom prst="rect">
            <a:avLst/>
          </a:prstGeom>
        </p:spPr>
        <p:txBody>
          <a:bodyPr vert="horz" lIns="94055" tIns="47028" rIns="94055" bIns="4702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2899"/>
            <a:ext cx="3066733" cy="469186"/>
          </a:xfrm>
          <a:prstGeom prst="rect">
            <a:avLst/>
          </a:prstGeom>
        </p:spPr>
        <p:txBody>
          <a:bodyPr vert="horz" lIns="94055" tIns="47028" rIns="94055" bIns="4702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912899"/>
            <a:ext cx="3066733" cy="469186"/>
          </a:xfrm>
          <a:prstGeom prst="rect">
            <a:avLst/>
          </a:prstGeom>
        </p:spPr>
        <p:txBody>
          <a:bodyPr vert="horz" lIns="94055" tIns="47028" rIns="94055" bIns="47028" rtlCol="0" anchor="b"/>
          <a:lstStyle>
            <a:lvl1pPr algn="r">
              <a:defRPr sz="1200"/>
            </a:lvl1pPr>
          </a:lstStyle>
          <a:p>
            <a:fld id="{5A184104-29A4-471D-8D99-0518D13BB4B6}" type="slidenum">
              <a:rPr lang="en-US" smtClean="0"/>
              <a:pPr/>
              <a:t>‹#›</a:t>
            </a:fld>
            <a:endParaRPr lang="en-US"/>
          </a:p>
        </p:txBody>
      </p:sp>
    </p:spTree>
    <p:extLst>
      <p:ext uri="{BB962C8B-B14F-4D97-AF65-F5344CB8AC3E}">
        <p14:creationId xmlns:p14="http://schemas.microsoft.com/office/powerpoint/2010/main" val="2008767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D1BA3D3-1739-4473-A129-6F8729FD9B50}" type="slidenum">
              <a:rPr lang="en-US" smtClean="0">
                <a:latin typeface="Times New Roman" pitchFamily="18" charset="0"/>
              </a:rPr>
              <a:pPr fontAlgn="base">
                <a:spcBef>
                  <a:spcPct val="0"/>
                </a:spcBef>
                <a:spcAft>
                  <a:spcPct val="0"/>
                </a:spcAft>
                <a:defRPr/>
              </a:pPr>
              <a:t>2</a:t>
            </a:fld>
            <a:endParaRPr lang="en-US" dirty="0">
              <a:latin typeface="Times New Roman" pitchFamily="18" charset="0"/>
            </a:endParaRPr>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Times New Roman" pitchFamily="18" charset="0"/>
            </a:endParaRPr>
          </a:p>
        </p:txBody>
      </p:sp>
    </p:spTree>
    <p:extLst>
      <p:ext uri="{BB962C8B-B14F-4D97-AF65-F5344CB8AC3E}">
        <p14:creationId xmlns:p14="http://schemas.microsoft.com/office/powerpoint/2010/main" val="125837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16AB49F-8AC2-4A1A-8331-9F3202EB8D1D}" type="slidenum">
              <a:rPr lang="en-US" altLang="en-US" smtClean="0"/>
              <a:pPr>
                <a:spcBef>
                  <a:spcPct val="0"/>
                </a:spcBef>
              </a:pPr>
              <a:t>3</a:t>
            </a:fld>
            <a:endParaRPr lang="en-US" altLang="en-US"/>
          </a:p>
        </p:txBody>
      </p:sp>
    </p:spTree>
    <p:extLst>
      <p:ext uri="{BB962C8B-B14F-4D97-AF65-F5344CB8AC3E}">
        <p14:creationId xmlns:p14="http://schemas.microsoft.com/office/powerpoint/2010/main" val="4131401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1F3A1420-854B-4AF5-B924-FF3C86906820}" type="slidenum">
              <a:rPr kumimoji="0" lang="en-US" altLang="en-US"/>
              <a:pPr>
                <a:spcBef>
                  <a:spcPct val="0"/>
                </a:spcBef>
              </a:pPr>
              <a:t>4</a:t>
            </a:fld>
            <a:endParaRPr kumimoji="0" lang="en-US"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434869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3DCE701-651B-4BEB-B935-CE533DE08695}" type="datetimeFigureOut">
              <a:rPr lang="en-US" smtClean="0"/>
              <a:pPr/>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6E881-3507-4660-800D-A73AC251823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DCE701-651B-4BEB-B935-CE533DE08695}" type="datetimeFigureOut">
              <a:rPr lang="en-US" smtClean="0"/>
              <a:pPr/>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6E881-3507-4660-800D-A73AC25182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DCE701-651B-4BEB-B935-CE533DE08695}" type="datetimeFigureOut">
              <a:rPr lang="en-US" smtClean="0"/>
              <a:pPr/>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6E881-3507-4660-800D-A73AC251823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E85D797-7B72-4AD6-B7CE-D72659852B87}" type="datetimeFigureOut">
              <a:rPr lang="en-US"/>
              <a:pPr>
                <a:defRPr/>
              </a:pPr>
              <a:t>10/18/2023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65C169-B854-4A9A-B7B8-F817833DAEE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DCE701-651B-4BEB-B935-CE533DE08695}" type="datetimeFigureOut">
              <a:rPr lang="en-US" smtClean="0"/>
              <a:pPr/>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6E881-3507-4660-800D-A73AC251823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DCE701-651B-4BEB-B935-CE533DE08695}" type="datetimeFigureOut">
              <a:rPr lang="en-US" smtClean="0"/>
              <a:pPr/>
              <a:t>10/18/2023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6E881-3507-4660-800D-A73AC251823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DCE701-651B-4BEB-B935-CE533DE08695}" type="datetimeFigureOut">
              <a:rPr lang="en-US" smtClean="0"/>
              <a:pPr/>
              <a:t>10/18/2023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6E881-3507-4660-800D-A73AC25182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DCE701-651B-4BEB-B935-CE533DE08695}" type="datetimeFigureOut">
              <a:rPr lang="en-US" smtClean="0"/>
              <a:pPr/>
              <a:t>10/18/2023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6E881-3507-4660-800D-A73AC251823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DCE701-651B-4BEB-B935-CE533DE08695}" type="datetimeFigureOut">
              <a:rPr lang="en-US" smtClean="0"/>
              <a:pPr/>
              <a:t>10/18/2023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6E881-3507-4660-800D-A73AC25182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DCE701-651B-4BEB-B935-CE533DE08695}" type="datetimeFigureOut">
              <a:rPr lang="en-US" smtClean="0"/>
              <a:pPr/>
              <a:t>10/18/2023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6E881-3507-4660-800D-A73AC25182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DCE701-651B-4BEB-B935-CE533DE08695}" type="datetimeFigureOut">
              <a:rPr lang="en-US" smtClean="0"/>
              <a:pPr/>
              <a:t>10/18/2023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6E881-3507-4660-800D-A73AC251823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DCE701-651B-4BEB-B935-CE533DE08695}" type="datetimeFigureOut">
              <a:rPr lang="en-US" smtClean="0"/>
              <a:pPr/>
              <a:t>10/18/2023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6E881-3507-4660-800D-A73AC251823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DCE701-651B-4BEB-B935-CE533DE08695}" type="datetimeFigureOut">
              <a:rPr lang="en-US" smtClean="0"/>
              <a:pPr/>
              <a:t>10/18/2023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86E881-3507-4660-800D-A73AC25182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5.emf"/><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cid:T6NqZ1lGxQTsvsihRH2V" TargetMode="External"/><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hbr.org/2023/03/capital-is-expensive-again-now-what" TargetMode="Externa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04800"/>
            <a:ext cx="8229600" cy="889000"/>
          </a:xfrm>
        </p:spPr>
        <p:txBody>
          <a:bodyPr rtlCol="0">
            <a:normAutofit fontScale="90000"/>
          </a:bodyPr>
          <a:lstStyle/>
          <a:p>
            <a:pPr eaLnBrk="1" fontAlgn="auto" hangingPunct="1">
              <a:spcBef>
                <a:spcPts val="600"/>
              </a:spcBef>
              <a:spcAft>
                <a:spcPts val="0"/>
              </a:spcAft>
              <a:defRPr/>
            </a:pPr>
            <a:br>
              <a:rPr lang="en-US" sz="3200" dirty="0">
                <a:solidFill>
                  <a:srgbClr val="C00000"/>
                </a:solidFill>
                <a:latin typeface="Arial Black" pitchFamily="34" charset="0"/>
              </a:rPr>
            </a:br>
            <a:br>
              <a:rPr lang="en-US" sz="3200" dirty="0">
                <a:solidFill>
                  <a:srgbClr val="C00000"/>
                </a:solidFill>
                <a:latin typeface="Arial Black" pitchFamily="34" charset="0"/>
              </a:rPr>
            </a:br>
            <a:br>
              <a:rPr lang="en-US" sz="3200" dirty="0">
                <a:solidFill>
                  <a:srgbClr val="C00000"/>
                </a:solidFill>
                <a:latin typeface="Arial Black" pitchFamily="34" charset="0"/>
              </a:rPr>
            </a:br>
            <a:br>
              <a:rPr lang="en-US" sz="3200" dirty="0">
                <a:solidFill>
                  <a:srgbClr val="C00000"/>
                </a:solidFill>
                <a:latin typeface="Arial Black" pitchFamily="34" charset="0"/>
              </a:rPr>
            </a:br>
            <a:br>
              <a:rPr lang="en-US" sz="3200" dirty="0">
                <a:solidFill>
                  <a:srgbClr val="C00000"/>
                </a:solidFill>
                <a:latin typeface="Arial Black" pitchFamily="34" charset="0"/>
              </a:rPr>
            </a:br>
            <a:br>
              <a:rPr lang="en-US" sz="3200" dirty="0">
                <a:solidFill>
                  <a:srgbClr val="C00000"/>
                </a:solidFill>
                <a:latin typeface="Arial Black" pitchFamily="34" charset="0"/>
              </a:rPr>
            </a:br>
            <a:br>
              <a:rPr lang="en-US" sz="3200" dirty="0">
                <a:solidFill>
                  <a:srgbClr val="C00000"/>
                </a:solidFill>
                <a:latin typeface="Arial Black" pitchFamily="34" charset="0"/>
              </a:rPr>
            </a:br>
            <a:r>
              <a:rPr lang="en-US" sz="3100" b="1" u="sng" dirty="0">
                <a:solidFill>
                  <a:srgbClr val="C00000"/>
                </a:solidFill>
                <a:uFill>
                  <a:solidFill>
                    <a:schemeClr val="tx1">
                      <a:lumMod val="95000"/>
                      <a:lumOff val="5000"/>
                    </a:schemeClr>
                  </a:solidFill>
                </a:uFill>
                <a:latin typeface="Arial Black" pitchFamily="34" charset="0"/>
              </a:rPr>
              <a:t>Good Morning</a:t>
            </a:r>
            <a:br>
              <a:rPr lang="en-US" sz="3200" dirty="0">
                <a:solidFill>
                  <a:srgbClr val="DE0000"/>
                </a:solidFill>
                <a:uFill>
                  <a:solidFill>
                    <a:schemeClr val="tx1">
                      <a:lumMod val="95000"/>
                      <a:lumOff val="5000"/>
                    </a:schemeClr>
                  </a:solidFill>
                </a:uFill>
                <a:latin typeface="Arial Black" pitchFamily="34" charset="0"/>
              </a:rPr>
            </a:br>
            <a:br>
              <a:rPr lang="en-US" sz="3200" dirty="0">
                <a:solidFill>
                  <a:srgbClr val="DE0000"/>
                </a:solidFill>
                <a:latin typeface="Arial Black" pitchFamily="34" charset="0"/>
              </a:rPr>
            </a:br>
            <a:br>
              <a:rPr lang="en-US" sz="3200" dirty="0">
                <a:solidFill>
                  <a:srgbClr val="C00000"/>
                </a:solidFill>
                <a:latin typeface="Arial Black" pitchFamily="34" charset="0"/>
              </a:rPr>
            </a:br>
            <a:br>
              <a:rPr lang="en-US" sz="3200" dirty="0">
                <a:solidFill>
                  <a:srgbClr val="C00000"/>
                </a:solidFill>
                <a:latin typeface="Arial Black" pitchFamily="34" charset="0"/>
              </a:rPr>
            </a:br>
            <a:br>
              <a:rPr lang="en-US" sz="3200" dirty="0">
                <a:solidFill>
                  <a:srgbClr val="C00000"/>
                </a:solidFill>
                <a:latin typeface="Arial Black" pitchFamily="34" charset="0"/>
              </a:rPr>
            </a:br>
            <a:br>
              <a:rPr lang="en-US" sz="3200" dirty="0">
                <a:solidFill>
                  <a:srgbClr val="C00000"/>
                </a:solidFill>
                <a:latin typeface="Arial Black" pitchFamily="34" charset="0"/>
              </a:rPr>
            </a:br>
            <a:br>
              <a:rPr lang="en-US" sz="3200" dirty="0">
                <a:solidFill>
                  <a:srgbClr val="C00000"/>
                </a:solidFill>
                <a:latin typeface="Arial Black" pitchFamily="34" charset="0"/>
              </a:rPr>
            </a:br>
            <a:endParaRPr lang="en-US" sz="3600" dirty="0">
              <a:solidFill>
                <a:srgbClr val="C00000"/>
              </a:solidFill>
              <a:latin typeface="Arial Black" pitchFamily="34" charset="0"/>
            </a:endParaRPr>
          </a:p>
        </p:txBody>
      </p:sp>
      <p:sp>
        <p:nvSpPr>
          <p:cNvPr id="2051" name="Text Box 3"/>
          <p:cNvSpPr txBox="1">
            <a:spLocks noChangeArrowheads="1"/>
          </p:cNvSpPr>
          <p:nvPr/>
        </p:nvSpPr>
        <p:spPr bwMode="auto">
          <a:xfrm>
            <a:off x="317500" y="4791075"/>
            <a:ext cx="3524250" cy="579438"/>
          </a:xfrm>
          <a:prstGeom prst="rect">
            <a:avLst/>
          </a:prstGeom>
          <a:noFill/>
          <a:ln w="9525">
            <a:noFill/>
            <a:miter lim="800000"/>
            <a:headEnd/>
            <a:tailEnd/>
          </a:ln>
        </p:spPr>
        <p:txBody>
          <a:bodyPr>
            <a:spAutoFit/>
          </a:bodyPr>
          <a:lstStyle/>
          <a:p>
            <a:pPr>
              <a:spcBef>
                <a:spcPct val="50000"/>
              </a:spcBef>
            </a:pPr>
            <a:endParaRPr lang="en-US">
              <a:latin typeface="Book Antiqua" pitchFamily="18" charset="0"/>
            </a:endParaRPr>
          </a:p>
        </p:txBody>
      </p:sp>
      <p:sp>
        <p:nvSpPr>
          <p:cNvPr id="2052" name="Text Box 4"/>
          <p:cNvSpPr txBox="1">
            <a:spLocks noChangeArrowheads="1"/>
          </p:cNvSpPr>
          <p:nvPr/>
        </p:nvSpPr>
        <p:spPr bwMode="auto">
          <a:xfrm>
            <a:off x="1139825" y="4843463"/>
            <a:ext cx="2659063" cy="579437"/>
          </a:xfrm>
          <a:prstGeom prst="rect">
            <a:avLst/>
          </a:prstGeom>
          <a:noFill/>
          <a:ln w="9525">
            <a:noFill/>
            <a:miter lim="800000"/>
            <a:headEnd/>
            <a:tailEnd/>
          </a:ln>
        </p:spPr>
        <p:txBody>
          <a:bodyPr>
            <a:spAutoFit/>
          </a:bodyPr>
          <a:lstStyle/>
          <a:p>
            <a:endParaRPr lang="en-US">
              <a:latin typeface="Book Antiqua" pitchFamily="18" charset="0"/>
            </a:endParaRPr>
          </a:p>
        </p:txBody>
      </p:sp>
      <p:sp>
        <p:nvSpPr>
          <p:cNvPr id="2053" name="Text Box 5"/>
          <p:cNvSpPr txBox="1">
            <a:spLocks noChangeArrowheads="1"/>
          </p:cNvSpPr>
          <p:nvPr/>
        </p:nvSpPr>
        <p:spPr bwMode="auto">
          <a:xfrm>
            <a:off x="363537" y="5829300"/>
            <a:ext cx="4570413" cy="523875"/>
          </a:xfrm>
          <a:prstGeom prst="rect">
            <a:avLst/>
          </a:prstGeom>
          <a:noFill/>
          <a:ln w="9525">
            <a:noFill/>
            <a:miter lim="800000"/>
            <a:headEnd/>
            <a:tailEnd/>
          </a:ln>
        </p:spPr>
        <p:txBody>
          <a:bodyPr>
            <a:spAutoFit/>
          </a:bodyPr>
          <a:lstStyle/>
          <a:p>
            <a:pPr>
              <a:spcBef>
                <a:spcPct val="50000"/>
              </a:spcBef>
            </a:pPr>
            <a:endParaRPr lang="en-US" sz="2800" b="1">
              <a:solidFill>
                <a:srgbClr val="152E65"/>
              </a:solidFill>
              <a:latin typeface="Arial Black" pitchFamily="34" charset="0"/>
            </a:endParaRPr>
          </a:p>
        </p:txBody>
      </p:sp>
      <p:pic>
        <p:nvPicPr>
          <p:cNvPr id="2054" name="Picture 6"/>
          <p:cNvPicPr>
            <a:picLocks noChangeAspect="1" noChangeArrowheads="1"/>
          </p:cNvPicPr>
          <p:nvPr/>
        </p:nvPicPr>
        <p:blipFill>
          <a:blip r:embed="rId2" cstate="print"/>
          <a:srcRect/>
          <a:stretch>
            <a:fillRect/>
          </a:stretch>
        </p:blipFill>
        <p:spPr bwMode="auto">
          <a:xfrm>
            <a:off x="6324600" y="1600200"/>
            <a:ext cx="2455863" cy="4953000"/>
          </a:xfrm>
          <a:prstGeom prst="rect">
            <a:avLst/>
          </a:prstGeom>
          <a:noFill/>
          <a:ln w="9525">
            <a:noFill/>
            <a:miter lim="800000"/>
            <a:headEnd/>
            <a:tailEnd/>
          </a:ln>
        </p:spPr>
      </p:pic>
      <p:sp>
        <p:nvSpPr>
          <p:cNvPr id="2055" name="Rectangle 7"/>
          <p:cNvSpPr>
            <a:spLocks noChangeArrowheads="1"/>
          </p:cNvSpPr>
          <p:nvPr/>
        </p:nvSpPr>
        <p:spPr bwMode="auto">
          <a:xfrm>
            <a:off x="228600" y="1028700"/>
            <a:ext cx="6019800" cy="5062924"/>
          </a:xfrm>
          <a:prstGeom prst="rect">
            <a:avLst/>
          </a:prstGeom>
          <a:noFill/>
          <a:ln w="9525">
            <a:noFill/>
            <a:miter lim="800000"/>
            <a:headEnd/>
            <a:tailEnd/>
          </a:ln>
        </p:spPr>
        <p:txBody>
          <a:bodyPr wrap="square">
            <a:spAutoFit/>
          </a:bodyPr>
          <a:lstStyle/>
          <a:p>
            <a:pPr algn="ctr">
              <a:lnSpc>
                <a:spcPct val="95000"/>
              </a:lnSpc>
              <a:buClr>
                <a:srgbClr val="183472"/>
              </a:buClr>
              <a:buFont typeface="Wingdings" pitchFamily="2" charset="2"/>
              <a:buNone/>
            </a:pPr>
            <a:endParaRPr lang="en-US" sz="4000" b="1" dirty="0">
              <a:latin typeface="Arial Black" pitchFamily="34" charset="0"/>
            </a:endParaRPr>
          </a:p>
          <a:p>
            <a:pPr algn="ctr">
              <a:lnSpc>
                <a:spcPct val="95000"/>
              </a:lnSpc>
              <a:buClr>
                <a:srgbClr val="183472"/>
              </a:buClr>
              <a:buFont typeface="Wingdings" pitchFamily="2" charset="2"/>
              <a:buNone/>
            </a:pPr>
            <a:r>
              <a:rPr lang="en-US" sz="3600" b="1" dirty="0">
                <a:latin typeface="Arial Black" pitchFamily="34" charset="0"/>
              </a:rPr>
              <a:t>How To Make Better Capital Spending Decisions</a:t>
            </a:r>
          </a:p>
          <a:p>
            <a:pPr algn="ctr">
              <a:lnSpc>
                <a:spcPct val="95000"/>
              </a:lnSpc>
              <a:buClr>
                <a:srgbClr val="183472"/>
              </a:buClr>
              <a:buFont typeface="Wingdings" pitchFamily="2" charset="2"/>
              <a:buNone/>
            </a:pPr>
            <a:endParaRPr lang="en-US" sz="4000" b="1" dirty="0"/>
          </a:p>
          <a:p>
            <a:pPr algn="ctr">
              <a:lnSpc>
                <a:spcPct val="95000"/>
              </a:lnSpc>
              <a:buClr>
                <a:srgbClr val="183472"/>
              </a:buClr>
              <a:buFont typeface="Wingdings" pitchFamily="2" charset="2"/>
              <a:buNone/>
            </a:pPr>
            <a:endParaRPr lang="en-US" sz="1200" b="1" dirty="0"/>
          </a:p>
          <a:p>
            <a:pPr algn="ctr">
              <a:lnSpc>
                <a:spcPct val="95000"/>
              </a:lnSpc>
              <a:buClr>
                <a:srgbClr val="183472"/>
              </a:buClr>
              <a:buFont typeface="Wingdings" pitchFamily="2" charset="2"/>
              <a:buNone/>
            </a:pPr>
            <a:endParaRPr lang="en-US" sz="1200" b="1" dirty="0"/>
          </a:p>
          <a:p>
            <a:pPr algn="ctr">
              <a:lnSpc>
                <a:spcPct val="95000"/>
              </a:lnSpc>
              <a:buClr>
                <a:srgbClr val="183472"/>
              </a:buClr>
              <a:buFont typeface="Wingdings" pitchFamily="2" charset="2"/>
              <a:buNone/>
            </a:pPr>
            <a:endParaRPr lang="en-US" sz="1200" b="1" dirty="0"/>
          </a:p>
          <a:p>
            <a:pPr>
              <a:lnSpc>
                <a:spcPct val="95000"/>
              </a:lnSpc>
              <a:buClr>
                <a:srgbClr val="183472"/>
              </a:buClr>
              <a:buFont typeface="Wingdings" pitchFamily="2" charset="2"/>
              <a:buNone/>
            </a:pPr>
            <a:r>
              <a:rPr lang="en-US" sz="2000" b="1" i="1"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Professor: </a:t>
            </a:r>
            <a:r>
              <a:rPr lang="en-US" sz="2000" b="1" i="1" dirty="0">
                <a:latin typeface="Times New Roman" panose="02020603050405020304" pitchFamily="18" charset="0"/>
                <a:cs typeface="Times New Roman" panose="02020603050405020304" pitchFamily="18" charset="0"/>
              </a:rPr>
              <a:t>Phil Watlington</a:t>
            </a:r>
          </a:p>
          <a:p>
            <a:pPr>
              <a:lnSpc>
                <a:spcPct val="95000"/>
              </a:lnSpc>
              <a:buClr>
                <a:srgbClr val="183472"/>
              </a:buClr>
              <a:buFont typeface="Wingdings" pitchFamily="2" charset="2"/>
              <a:buNone/>
            </a:pPr>
            <a:r>
              <a:rPr lang="en-US" sz="2000" b="1" dirty="0">
                <a:latin typeface="Times New Roman" panose="02020603050405020304" pitchFamily="18" charset="0"/>
                <a:cs typeface="Times New Roman" panose="02020603050405020304" pitchFamily="18" charset="0"/>
              </a:rPr>
              <a:t>        University Saint Mary</a:t>
            </a:r>
          </a:p>
          <a:p>
            <a:pPr>
              <a:lnSpc>
                <a:spcPct val="95000"/>
              </a:lnSpc>
              <a:buClr>
                <a:srgbClr val="183472"/>
              </a:buClr>
              <a:buFont typeface="Wingdings" pitchFamily="2" charset="2"/>
              <a:buNone/>
            </a:pPr>
            <a:r>
              <a:rPr lang="en-US" sz="2000" b="1" dirty="0">
                <a:latin typeface="Times New Roman" panose="02020603050405020304" pitchFamily="18" charset="0"/>
                <a:cs typeface="Times New Roman" panose="02020603050405020304" pitchFamily="18" charset="0"/>
              </a:rPr>
              <a:t>        Division of Business &amp; Information Technology</a:t>
            </a:r>
          </a:p>
          <a:p>
            <a:pPr>
              <a:lnSpc>
                <a:spcPct val="95000"/>
              </a:lnSpc>
              <a:buClr>
                <a:srgbClr val="183472"/>
              </a:buClr>
              <a:buFont typeface="Wingdings" pitchFamily="2" charset="2"/>
              <a:buNone/>
            </a:pPr>
            <a:r>
              <a:rPr lang="en-US" sz="2000" b="1" dirty="0">
                <a:latin typeface="Times New Roman" panose="02020603050405020304" pitchFamily="18" charset="0"/>
                <a:cs typeface="Times New Roman" panose="02020603050405020304" pitchFamily="18" charset="0"/>
              </a:rPr>
              <a:t>        Finance &amp; Accounting Program Director</a:t>
            </a:r>
            <a:endParaRPr lang="en-US" sz="2400" b="1" dirty="0">
              <a:latin typeface="Times New Roman" panose="02020603050405020304" pitchFamily="18" charset="0"/>
              <a:cs typeface="Times New Roman" panose="02020603050405020304" pitchFamily="18" charset="0"/>
            </a:endParaRPr>
          </a:p>
          <a:p>
            <a:pPr>
              <a:lnSpc>
                <a:spcPct val="95000"/>
              </a:lnSpc>
              <a:buClr>
                <a:srgbClr val="183472"/>
              </a:buClr>
              <a:buFont typeface="Wingdings" pitchFamily="2" charset="2"/>
              <a:buNone/>
            </a:pPr>
            <a:r>
              <a:rPr lang="en-US" sz="2400" b="1"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Spires Trading Team Coach</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a:xfrm>
            <a:off x="533400" y="228600"/>
            <a:ext cx="8077200" cy="1143000"/>
          </a:xfrm>
        </p:spPr>
        <p:txBody>
          <a:bodyPr rtlCol="0">
            <a:normAutofit/>
          </a:bodyPr>
          <a:lstStyle/>
          <a:p>
            <a:pPr eaLnBrk="1" fontAlgn="auto" hangingPunct="1">
              <a:spcAft>
                <a:spcPts val="0"/>
              </a:spcAft>
              <a:defRPr/>
            </a:pPr>
            <a:r>
              <a:rPr lang="en-US" sz="3200" dirty="0">
                <a:solidFill>
                  <a:srgbClr val="C00000"/>
                </a:solidFill>
                <a:latin typeface="Arial Black" pitchFamily="34" charset="0"/>
              </a:rPr>
              <a:t> </a:t>
            </a:r>
            <a:r>
              <a:rPr lang="en-US" sz="2400" dirty="0">
                <a:solidFill>
                  <a:srgbClr val="C00000"/>
                </a:solidFill>
                <a:latin typeface="Arial Black" pitchFamily="34" charset="0"/>
              </a:rPr>
              <a:t>Phil Watlington, Author</a:t>
            </a:r>
            <a:br>
              <a:rPr lang="en-US" sz="2200" b="1" u="sng" dirty="0">
                <a:solidFill>
                  <a:srgbClr val="C00000"/>
                </a:solidFill>
                <a:latin typeface="Arial Black" pitchFamily="34" charset="0"/>
              </a:rPr>
            </a:br>
            <a:endParaRPr lang="en-US" sz="2200" b="1" u="sng" dirty="0">
              <a:solidFill>
                <a:srgbClr val="C00000"/>
              </a:solidFill>
            </a:endParaRPr>
          </a:p>
        </p:txBody>
      </p:sp>
      <p:sp>
        <p:nvSpPr>
          <p:cNvPr id="5123" name="Rectangle 1027"/>
          <p:cNvSpPr>
            <a:spLocks noChangeArrowheads="1"/>
          </p:cNvSpPr>
          <p:nvPr/>
        </p:nvSpPr>
        <p:spPr bwMode="auto">
          <a:xfrm>
            <a:off x="304800" y="2209800"/>
            <a:ext cx="8839200" cy="1570038"/>
          </a:xfrm>
          <a:prstGeom prst="rect">
            <a:avLst/>
          </a:prstGeom>
          <a:noFill/>
          <a:ln w="9525">
            <a:noFill/>
            <a:miter lim="800000"/>
            <a:headEnd/>
            <a:tailEnd/>
          </a:ln>
        </p:spPr>
        <p:txBody>
          <a:bodyPr>
            <a:spAutoFit/>
          </a:bodyPr>
          <a:lstStyle/>
          <a:p>
            <a:pPr eaLnBrk="0" hangingPunct="0">
              <a:tabLst>
                <a:tab pos="228600" algn="l"/>
                <a:tab pos="347663" algn="l"/>
                <a:tab pos="457200" algn="l"/>
              </a:tabLst>
            </a:pPr>
            <a:endParaRPr lang="en-US" b="1"/>
          </a:p>
          <a:p>
            <a:pPr eaLnBrk="0" hangingPunct="0">
              <a:tabLst>
                <a:tab pos="228600" algn="l"/>
                <a:tab pos="347663" algn="l"/>
                <a:tab pos="457200" algn="l"/>
              </a:tabLst>
            </a:pPr>
            <a:endParaRPr lang="en-US" b="1"/>
          </a:p>
          <a:p>
            <a:pPr eaLnBrk="0" hangingPunct="0">
              <a:tabLst>
                <a:tab pos="228600" algn="l"/>
                <a:tab pos="347663" algn="l"/>
                <a:tab pos="457200" algn="l"/>
              </a:tabLst>
            </a:pPr>
            <a:r>
              <a:rPr lang="en-US" b="1" i="1">
                <a:solidFill>
                  <a:srgbClr val="CC0000"/>
                </a:solidFill>
              </a:rPr>
              <a:t>   </a:t>
            </a:r>
            <a:endParaRPr lang="en-US" sz="1000"/>
          </a:p>
          <a:p>
            <a:pPr algn="ctr" eaLnBrk="0" hangingPunct="0">
              <a:tabLst>
                <a:tab pos="228600" algn="l"/>
                <a:tab pos="347663" algn="l"/>
                <a:tab pos="457200" algn="l"/>
              </a:tabLst>
            </a:pPr>
            <a:endParaRPr lang="en-US">
              <a:latin typeface="Book Antiqua" pitchFamily="18" charset="0"/>
            </a:endParaRPr>
          </a:p>
        </p:txBody>
      </p:sp>
      <p:sp>
        <p:nvSpPr>
          <p:cNvPr id="5124" name="Rectangle 1"/>
          <p:cNvSpPr>
            <a:spLocks noChangeArrowheads="1"/>
          </p:cNvSpPr>
          <p:nvPr/>
        </p:nvSpPr>
        <p:spPr bwMode="auto">
          <a:xfrm>
            <a:off x="1371600" y="3810000"/>
            <a:ext cx="7239000" cy="955675"/>
          </a:xfrm>
          <a:prstGeom prst="rect">
            <a:avLst/>
          </a:prstGeom>
          <a:noFill/>
          <a:ln w="9525">
            <a:noFill/>
            <a:miter lim="800000"/>
            <a:headEnd/>
            <a:tailEnd/>
          </a:ln>
        </p:spPr>
        <p:txBody>
          <a:bodyPr anchor="ctr">
            <a:spAutoFit/>
          </a:bodyPr>
          <a:lstStyle/>
          <a:p>
            <a:pPr algn="ctr"/>
            <a:endParaRPr lang="en-US">
              <a:latin typeface="Book Antiqua" pitchFamily="18" charset="0"/>
              <a:ea typeface="Times New Roman" pitchFamily="18" charset="0"/>
              <a:cs typeface="Times-Roman"/>
            </a:endParaRPr>
          </a:p>
          <a:p>
            <a:pPr algn="ctr" eaLnBrk="0" hangingPunct="0"/>
            <a:r>
              <a:rPr lang="en-US" sz="3200">
                <a:latin typeface="Book Antiqua" pitchFamily="18" charset="0"/>
                <a:ea typeface="Times New Roman" pitchFamily="18" charset="0"/>
                <a:cs typeface="Times-Roman"/>
              </a:rPr>
              <a:t> </a:t>
            </a:r>
            <a:endParaRPr lang="en-US" sz="3200" b="1">
              <a:solidFill>
                <a:srgbClr val="800000"/>
              </a:solidFill>
              <a:latin typeface="Book Antiqua" pitchFamily="18" charset="0"/>
              <a:ea typeface="Times New Roman" pitchFamily="18" charset="0"/>
              <a:cs typeface="Times-Roman"/>
            </a:endParaRPr>
          </a:p>
        </p:txBody>
      </p:sp>
      <p:pic>
        <p:nvPicPr>
          <p:cNvPr id="5125" name="Picture 5" descr="cid:image004.png@01CA8188.C27DA530"/>
          <p:cNvPicPr>
            <a:picLocks noChangeAspect="1" noChangeArrowheads="1"/>
          </p:cNvPicPr>
          <p:nvPr/>
        </p:nvPicPr>
        <p:blipFill>
          <a:blip r:embed="rId3" cstate="print"/>
          <a:srcRect/>
          <a:stretch>
            <a:fillRect/>
          </a:stretch>
        </p:blipFill>
        <p:spPr bwMode="auto">
          <a:xfrm>
            <a:off x="4724400" y="1143000"/>
            <a:ext cx="3886200" cy="5410200"/>
          </a:xfrm>
          <a:prstGeom prst="rect">
            <a:avLst/>
          </a:prstGeom>
          <a:noFill/>
          <a:ln w="9525">
            <a:solidFill>
              <a:srgbClr val="000000"/>
            </a:solidFill>
            <a:miter lim="800000"/>
            <a:headEnd/>
            <a:tailEnd/>
          </a:ln>
        </p:spPr>
      </p:pic>
      <p:pic>
        <p:nvPicPr>
          <p:cNvPr id="5126" name="Picture 6"/>
          <p:cNvPicPr>
            <a:picLocks noChangeAspect="1" noChangeArrowheads="1"/>
          </p:cNvPicPr>
          <p:nvPr/>
        </p:nvPicPr>
        <p:blipFill>
          <a:blip r:embed="rId4" cstate="print"/>
          <a:srcRect b="2505"/>
          <a:stretch>
            <a:fillRect/>
          </a:stretch>
        </p:blipFill>
        <p:spPr bwMode="auto">
          <a:xfrm>
            <a:off x="609600" y="1143000"/>
            <a:ext cx="3657600" cy="5410200"/>
          </a:xfrm>
          <a:prstGeom prst="rect">
            <a:avLst/>
          </a:prstGeom>
          <a:noFill/>
          <a:ln w="9525">
            <a:solidFill>
              <a:srgbClr val="000000"/>
            </a:solid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7848600" cy="457200"/>
          </a:xfrm>
        </p:spPr>
        <p:txBody>
          <a:bodyPr rtlCol="0">
            <a:normAutofit fontScale="90000"/>
          </a:bodyPr>
          <a:lstStyle/>
          <a:p>
            <a:pPr eaLnBrk="1" fontAlgn="auto" hangingPunct="1">
              <a:spcAft>
                <a:spcPts val="0"/>
              </a:spcAft>
              <a:defRPr/>
            </a:pPr>
            <a:br>
              <a:rPr lang="en-US" sz="2800" dirty="0">
                <a:solidFill>
                  <a:schemeClr val="tx2"/>
                </a:solidFill>
                <a:latin typeface="Arial Black" pitchFamily="34" charset="0"/>
              </a:rPr>
            </a:br>
            <a:r>
              <a:rPr lang="en-US" sz="3600" u="sng" dirty="0">
                <a:solidFill>
                  <a:srgbClr val="C00000"/>
                </a:solidFill>
                <a:uFill>
                  <a:solidFill>
                    <a:schemeClr val="tx1">
                      <a:lumMod val="95000"/>
                      <a:lumOff val="5000"/>
                    </a:schemeClr>
                  </a:solidFill>
                </a:uFill>
                <a:latin typeface="Arial Black" pitchFamily="34" charset="0"/>
              </a:rPr>
              <a:t> </a:t>
            </a:r>
            <a:r>
              <a:rPr lang="en-US" sz="2700" u="sng" dirty="0">
                <a:solidFill>
                  <a:srgbClr val="C00000"/>
                </a:solidFill>
                <a:uFill>
                  <a:solidFill>
                    <a:schemeClr val="tx1">
                      <a:lumMod val="95000"/>
                      <a:lumOff val="5000"/>
                    </a:schemeClr>
                  </a:solidFill>
                </a:uFill>
                <a:latin typeface="Arial Black" pitchFamily="34" charset="0"/>
              </a:rPr>
              <a:t>Entrepreneurship, Finance &amp; Accounting </a:t>
            </a:r>
            <a:br>
              <a:rPr lang="en-US" sz="3600" u="sng" dirty="0">
                <a:solidFill>
                  <a:srgbClr val="C00000"/>
                </a:solidFill>
                <a:uFill>
                  <a:solidFill>
                    <a:schemeClr val="tx1">
                      <a:lumMod val="95000"/>
                      <a:lumOff val="5000"/>
                    </a:schemeClr>
                  </a:solidFill>
                </a:uFill>
                <a:latin typeface="Arial Black" pitchFamily="34" charset="0"/>
              </a:rPr>
            </a:br>
            <a:endParaRPr lang="en-US" sz="3600" u="sng" dirty="0">
              <a:solidFill>
                <a:srgbClr val="C00000"/>
              </a:solidFill>
              <a:uFill>
                <a:solidFill>
                  <a:schemeClr val="tx1">
                    <a:lumMod val="95000"/>
                    <a:lumOff val="5000"/>
                  </a:schemeClr>
                </a:solidFill>
              </a:uFill>
              <a:latin typeface="Arial Black" pitchFamily="34" charset="0"/>
            </a:endParaRPr>
          </a:p>
        </p:txBody>
      </p:sp>
      <p:sp>
        <p:nvSpPr>
          <p:cNvPr id="3" name="Text Placeholder 2"/>
          <p:cNvSpPr>
            <a:spLocks noGrp="1"/>
          </p:cNvSpPr>
          <p:nvPr>
            <p:ph type="body" idx="1"/>
          </p:nvPr>
        </p:nvSpPr>
        <p:spPr>
          <a:xfrm>
            <a:off x="765175" y="1219200"/>
            <a:ext cx="7467600" cy="5943600"/>
          </a:xfrm>
        </p:spPr>
        <p:txBody>
          <a:bodyPr rtlCol="0">
            <a:normAutofit/>
          </a:bodyPr>
          <a:lstStyle/>
          <a:p>
            <a:pPr marL="457200" indent="0" algn="ctr" eaLnBrk="1" fontAlgn="auto" hangingPunct="1">
              <a:spcBef>
                <a:spcPts val="0"/>
              </a:spcBef>
              <a:spcAft>
                <a:spcPts val="300"/>
              </a:spcAft>
              <a:buClr>
                <a:schemeClr val="tx1">
                  <a:shade val="95000"/>
                </a:schemeClr>
              </a:buClr>
              <a:buFont typeface="Arial" panose="020B0604020202020204" pitchFamily="34" charset="0"/>
              <a:buNone/>
              <a:defRPr/>
            </a:pPr>
            <a:r>
              <a:rPr lang="en-US" b="1" dirty="0">
                <a:solidFill>
                  <a:schemeClr val="accent5"/>
                </a:solidFill>
                <a:latin typeface="Arial Black" pitchFamily="34" charset="0"/>
              </a:rPr>
              <a:t>    </a:t>
            </a:r>
          </a:p>
          <a:p>
            <a:pPr marL="457200" indent="0" algn="ctr" eaLnBrk="1" fontAlgn="auto" hangingPunct="1">
              <a:spcBef>
                <a:spcPts val="0"/>
              </a:spcBef>
              <a:spcAft>
                <a:spcPts val="300"/>
              </a:spcAft>
              <a:buClr>
                <a:schemeClr val="tx1">
                  <a:shade val="95000"/>
                </a:schemeClr>
              </a:buClr>
              <a:buFont typeface="Arial" panose="020B0604020202020204" pitchFamily="34" charset="0"/>
              <a:buNone/>
              <a:defRPr/>
            </a:pPr>
            <a:endParaRPr lang="en-US" b="1" dirty="0">
              <a:solidFill>
                <a:schemeClr val="accent5"/>
              </a:solidFill>
              <a:latin typeface="Arial Black" pitchFamily="34" charset="0"/>
            </a:endParaRPr>
          </a:p>
          <a:p>
            <a:pPr marL="457200" indent="0" algn="ctr" eaLnBrk="1" fontAlgn="auto" hangingPunct="1">
              <a:spcBef>
                <a:spcPts val="0"/>
              </a:spcBef>
              <a:spcAft>
                <a:spcPts val="300"/>
              </a:spcAft>
              <a:buClr>
                <a:schemeClr val="tx1">
                  <a:shade val="95000"/>
                </a:schemeClr>
              </a:buClr>
              <a:buFont typeface="Arial" panose="020B0604020202020204" pitchFamily="34" charset="0"/>
              <a:buNone/>
              <a:defRPr/>
            </a:pPr>
            <a:endParaRPr lang="en-US" b="1" dirty="0">
              <a:solidFill>
                <a:schemeClr val="accent5"/>
              </a:solidFill>
              <a:latin typeface="Arial Black" pitchFamily="34" charset="0"/>
            </a:endParaRPr>
          </a:p>
        </p:txBody>
      </p:sp>
      <p:pic>
        <p:nvPicPr>
          <p:cNvPr id="7172"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43800" y="1447800"/>
            <a:ext cx="1371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1" descr="ABEF11F3519F4BBDB3812ACAFDE49579@Stev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738" y="1219200"/>
            <a:ext cx="19050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3"/>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29200" y="-1295400"/>
            <a:ext cx="16002000" cy="1013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5415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7"/>
          <p:cNvSpPr>
            <a:spLocks noChangeArrowheads="1"/>
          </p:cNvSpPr>
          <p:nvPr/>
        </p:nvSpPr>
        <p:spPr bwMode="auto">
          <a:xfrm>
            <a:off x="304800" y="2209800"/>
            <a:ext cx="88392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Font typeface="Wingdings" panose="05000000000000000000" pitchFamily="2" charset="2"/>
              <a:buChar char="w"/>
              <a:tabLst>
                <a:tab pos="228600" algn="l"/>
                <a:tab pos="347663" algn="l"/>
                <a:tab pos="457200" algn="l"/>
              </a:tabLst>
              <a:defRPr sz="3200">
                <a:solidFill>
                  <a:schemeClr val="tx1"/>
                </a:solidFill>
                <a:latin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tabLst>
                <a:tab pos="228600" algn="l"/>
                <a:tab pos="347663" algn="l"/>
                <a:tab pos="457200" algn="l"/>
              </a:tabLst>
              <a:defRPr sz="2800">
                <a:solidFill>
                  <a:schemeClr val="tx1"/>
                </a:solidFill>
                <a:latin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tabLst>
                <a:tab pos="228600" algn="l"/>
                <a:tab pos="347663" algn="l"/>
                <a:tab pos="457200" algn="l"/>
              </a:tabLst>
              <a:defRPr sz="2400">
                <a:solidFill>
                  <a:schemeClr val="tx1"/>
                </a:solidFill>
                <a:latin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tabLst>
                <a:tab pos="228600" algn="l"/>
                <a:tab pos="347663" algn="l"/>
                <a:tab pos="457200" algn="l"/>
              </a:tabLst>
              <a:defRPr sz="2000">
                <a:solidFill>
                  <a:schemeClr val="tx1"/>
                </a:solidFill>
                <a:latin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tabLst>
                <a:tab pos="228600" algn="l"/>
                <a:tab pos="347663" algn="l"/>
                <a:tab pos="457200" algn="l"/>
              </a:tabLst>
              <a:defRPr>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tabLst>
                <a:tab pos="228600" algn="l"/>
                <a:tab pos="347663" algn="l"/>
                <a:tab pos="457200" algn="l"/>
              </a:tabLst>
              <a:defRPr>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tabLst>
                <a:tab pos="228600" algn="l"/>
                <a:tab pos="347663" algn="l"/>
                <a:tab pos="457200" algn="l"/>
              </a:tabLst>
              <a:defRPr>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tabLst>
                <a:tab pos="228600" algn="l"/>
                <a:tab pos="347663" algn="l"/>
                <a:tab pos="457200" algn="l"/>
              </a:tabLst>
              <a:defRPr>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tabLst>
                <a:tab pos="228600" algn="l"/>
                <a:tab pos="347663" algn="l"/>
                <a:tab pos="457200" algn="l"/>
              </a:tabLst>
              <a:defRPr>
                <a:solidFill>
                  <a:schemeClr val="tx1"/>
                </a:solidFill>
                <a:latin typeface="Times New Roman" panose="02020603050405020304" pitchFamily="18" charset="0"/>
              </a:defRPr>
            </a:lvl9pPr>
          </a:lstStyle>
          <a:p>
            <a:pPr eaLnBrk="1" hangingPunct="1">
              <a:spcBef>
                <a:spcPct val="0"/>
              </a:spcBef>
              <a:buClrTx/>
              <a:buFontTx/>
              <a:buNone/>
            </a:pPr>
            <a:endParaRPr lang="en-US" altLang="en-US" sz="2400" b="1">
              <a:latin typeface="Arial" panose="020B0604020202020204" pitchFamily="34" charset="0"/>
              <a:cs typeface="Arial" panose="020B0604020202020204" pitchFamily="34" charset="0"/>
            </a:endParaRPr>
          </a:p>
          <a:p>
            <a:pPr>
              <a:spcBef>
                <a:spcPct val="0"/>
              </a:spcBef>
              <a:buClrTx/>
              <a:buFontTx/>
              <a:buNone/>
            </a:pPr>
            <a:endParaRPr lang="en-US" altLang="en-US" sz="2400" b="1">
              <a:latin typeface="Arial" panose="020B0604020202020204" pitchFamily="34" charset="0"/>
              <a:cs typeface="Arial" panose="020B0604020202020204" pitchFamily="34" charset="0"/>
            </a:endParaRPr>
          </a:p>
          <a:p>
            <a:pPr>
              <a:spcBef>
                <a:spcPct val="0"/>
              </a:spcBef>
              <a:buClrTx/>
              <a:buFontTx/>
              <a:buNone/>
            </a:pPr>
            <a:r>
              <a:rPr lang="en-US" altLang="en-US" sz="2400" b="1">
                <a:latin typeface="Arial" panose="020B0604020202020204" pitchFamily="34" charset="0"/>
                <a:cs typeface="Arial" panose="020B0604020202020204" pitchFamily="34" charset="0"/>
              </a:rPr>
              <a:t>   </a:t>
            </a:r>
          </a:p>
          <a:p>
            <a:pPr>
              <a:spcBef>
                <a:spcPct val="0"/>
              </a:spcBef>
              <a:buClrTx/>
              <a:buFontTx/>
              <a:buNone/>
            </a:pPr>
            <a:endParaRPr lang="en-US" altLang="en-US" sz="2400" b="1">
              <a:latin typeface="Arial" panose="020B0604020202020204" pitchFamily="34" charset="0"/>
              <a:cs typeface="Arial" panose="020B0604020202020204" pitchFamily="34" charset="0"/>
            </a:endParaRPr>
          </a:p>
          <a:p>
            <a:pPr>
              <a:spcBef>
                <a:spcPct val="0"/>
              </a:spcBef>
              <a:buClrTx/>
              <a:buFontTx/>
              <a:buNone/>
            </a:pPr>
            <a:r>
              <a:rPr lang="en-US" altLang="en-US" sz="2400" b="1" i="1">
                <a:solidFill>
                  <a:srgbClr val="CC0000"/>
                </a:solidFill>
                <a:latin typeface="Arial" panose="020B0604020202020204" pitchFamily="34" charset="0"/>
              </a:rPr>
              <a:t>   </a:t>
            </a:r>
            <a:endParaRPr lang="en-US" altLang="en-US" sz="1000">
              <a:latin typeface="Arial" panose="020B0604020202020204" pitchFamily="34" charset="0"/>
              <a:cs typeface="Arial" panose="020B0604020202020204" pitchFamily="34" charset="0"/>
            </a:endParaRPr>
          </a:p>
          <a:p>
            <a:pPr>
              <a:spcBef>
                <a:spcPct val="0"/>
              </a:spcBef>
              <a:buClrTx/>
              <a:buFontTx/>
              <a:buNone/>
            </a:pPr>
            <a:endParaRPr lang="en-US" altLang="en-US" sz="2400"/>
          </a:p>
        </p:txBody>
      </p:sp>
      <p:pic>
        <p:nvPicPr>
          <p:cNvPr id="7172" name="Picture 2" descr="C:\Users\Phil\AppData\Local\Microsoft\Windows\Temporary Internet Files\Content.Outlook\BDIG1KR8\image00216.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381000"/>
            <a:ext cx="81534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737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86800" cy="533400"/>
          </a:xfrm>
        </p:spPr>
        <p:txBody>
          <a:bodyPr rtlCol="0">
            <a:normAutofit fontScale="90000"/>
          </a:bodyPr>
          <a:lstStyle/>
          <a:p>
            <a:pPr>
              <a:defRPr/>
            </a:pPr>
            <a:br>
              <a:rPr lang="en-US" sz="2800" dirty="0">
                <a:solidFill>
                  <a:schemeClr val="tx2"/>
                </a:solidFill>
                <a:latin typeface="Arial Black" pitchFamily="34" charset="0"/>
              </a:rPr>
            </a:br>
            <a:br>
              <a:rPr lang="en-US" sz="2800" u="sng" dirty="0">
                <a:solidFill>
                  <a:srgbClr val="C00000"/>
                </a:solidFill>
                <a:uFill>
                  <a:solidFill>
                    <a:schemeClr val="tx1">
                      <a:lumMod val="95000"/>
                      <a:lumOff val="5000"/>
                    </a:schemeClr>
                  </a:solidFill>
                </a:uFill>
                <a:latin typeface="Arial Black" pitchFamily="34" charset="0"/>
              </a:rPr>
            </a:br>
            <a:endParaRPr lang="en-US" sz="2700" u="sng" dirty="0">
              <a:solidFill>
                <a:srgbClr val="C00000"/>
              </a:solidFill>
              <a:uFill>
                <a:solidFill>
                  <a:schemeClr val="tx1">
                    <a:lumMod val="95000"/>
                    <a:lumOff val="5000"/>
                  </a:schemeClr>
                </a:solidFill>
              </a:uFill>
              <a:latin typeface="Arial Black" pitchFamily="34" charset="0"/>
            </a:endParaRPr>
          </a:p>
        </p:txBody>
      </p:sp>
      <p:sp>
        <p:nvSpPr>
          <p:cNvPr id="32771" name="Text Placeholder 4"/>
          <p:cNvSpPr>
            <a:spLocks noGrp="1"/>
          </p:cNvSpPr>
          <p:nvPr>
            <p:ph type="body" idx="1"/>
          </p:nvPr>
        </p:nvSpPr>
        <p:spPr>
          <a:xfrm>
            <a:off x="685800" y="1371600"/>
            <a:ext cx="7696200" cy="4754563"/>
          </a:xfrm>
        </p:spPr>
        <p:txBody>
          <a:bodyPr/>
          <a:lstStyle/>
          <a:p>
            <a:pPr>
              <a:buFont typeface="Arial" pitchFamily="34" charset="0"/>
              <a:buNone/>
            </a:pPr>
            <a:r>
              <a:rPr lang="en-US" dirty="0"/>
              <a:t>                            </a:t>
            </a:r>
          </a:p>
          <a:p>
            <a:pPr>
              <a:buFont typeface="Arial" pitchFamily="34" charset="0"/>
              <a:buNone/>
            </a:pPr>
            <a:endParaRPr lang="en-US" b="1" dirty="0"/>
          </a:p>
          <a:p>
            <a:pPr>
              <a:buFont typeface="Arial" pitchFamily="34" charset="0"/>
              <a:buNone/>
            </a:pPr>
            <a:r>
              <a:rPr lang="en-US" b="1" dirty="0"/>
              <a:t> 	</a:t>
            </a:r>
          </a:p>
          <a:p>
            <a:pPr>
              <a:buNone/>
            </a:pPr>
            <a:r>
              <a:rPr lang="en-US" b="1" dirty="0"/>
              <a:t>	                                           </a:t>
            </a:r>
          </a:p>
          <a:p>
            <a:pPr>
              <a:buFont typeface="Arial" pitchFamily="34" charset="0"/>
              <a:buNone/>
            </a:pPr>
            <a:r>
              <a:rPr lang="en-US" b="1" dirty="0"/>
              <a:t>                        </a:t>
            </a:r>
          </a:p>
        </p:txBody>
      </p:sp>
      <p:pic>
        <p:nvPicPr>
          <p:cNvPr id="6" name="yui_3_16_0_ym19_1_1463881076807_37745" descr="cid:T6NqZ1lGxQTsvsihRH2V"/>
          <p:cNvPicPr/>
          <p:nvPr/>
        </p:nvPicPr>
        <p:blipFill>
          <a:blip r:embed="rId2" r:link="rId3" cstate="print"/>
          <a:srcRect/>
          <a:stretch>
            <a:fillRect/>
          </a:stretch>
        </p:blipFill>
        <p:spPr bwMode="auto">
          <a:xfrm>
            <a:off x="381000" y="533400"/>
            <a:ext cx="8381999" cy="6010833"/>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rtlCol="0">
            <a:normAutofit fontScale="90000"/>
          </a:bodyPr>
          <a:lstStyle/>
          <a:p>
            <a:pPr>
              <a:defRPr/>
            </a:pPr>
            <a:br>
              <a:rPr lang="en-US" sz="2800" u="sng" dirty="0">
                <a:solidFill>
                  <a:srgbClr val="C00000"/>
                </a:solidFill>
                <a:uFill>
                  <a:solidFill>
                    <a:schemeClr val="tx1">
                      <a:lumMod val="95000"/>
                      <a:lumOff val="5000"/>
                    </a:schemeClr>
                  </a:solidFill>
                </a:uFill>
                <a:latin typeface="Arial Black" pitchFamily="34" charset="0"/>
              </a:rPr>
            </a:br>
            <a:br>
              <a:rPr lang="en-US" sz="2800" u="sng" dirty="0">
                <a:solidFill>
                  <a:srgbClr val="C00000"/>
                </a:solidFill>
                <a:uFill>
                  <a:solidFill>
                    <a:schemeClr val="tx1">
                      <a:lumMod val="95000"/>
                      <a:lumOff val="5000"/>
                    </a:schemeClr>
                  </a:solidFill>
                </a:uFill>
                <a:latin typeface="Arial Black" pitchFamily="34" charset="0"/>
              </a:rPr>
            </a:br>
            <a:r>
              <a:rPr lang="en-US" sz="2800" u="sng" dirty="0">
                <a:solidFill>
                  <a:srgbClr val="C00000"/>
                </a:solidFill>
                <a:uFill>
                  <a:solidFill>
                    <a:schemeClr val="tx1">
                      <a:lumMod val="95000"/>
                      <a:lumOff val="5000"/>
                    </a:schemeClr>
                  </a:solidFill>
                </a:uFill>
                <a:latin typeface="Arial Black" pitchFamily="34" charset="0"/>
              </a:rPr>
              <a:t>How To Make Better Capital Spending Decisions</a:t>
            </a:r>
            <a:br>
              <a:rPr lang="en-US" sz="2800" u="sng" dirty="0">
                <a:solidFill>
                  <a:srgbClr val="C00000"/>
                </a:solidFill>
                <a:uFill>
                  <a:solidFill>
                    <a:schemeClr val="tx1">
                      <a:lumMod val="95000"/>
                      <a:lumOff val="5000"/>
                    </a:schemeClr>
                  </a:solidFill>
                </a:uFill>
                <a:latin typeface="Arial Black" pitchFamily="34" charset="0"/>
              </a:rPr>
            </a:br>
            <a:br>
              <a:rPr lang="en-US" sz="2800" u="sng" dirty="0">
                <a:solidFill>
                  <a:srgbClr val="C00000"/>
                </a:solidFill>
                <a:uFill>
                  <a:solidFill>
                    <a:schemeClr val="tx1">
                      <a:lumMod val="95000"/>
                      <a:lumOff val="5000"/>
                    </a:schemeClr>
                  </a:solidFill>
                </a:uFill>
                <a:latin typeface="Arial Black" pitchFamily="34" charset="0"/>
              </a:rPr>
            </a:br>
            <a:endParaRPr lang="en-US" sz="2800" u="sng" dirty="0">
              <a:solidFill>
                <a:srgbClr val="C00000"/>
              </a:solidFill>
              <a:uFill>
                <a:solidFill>
                  <a:schemeClr val="tx1">
                    <a:lumMod val="95000"/>
                    <a:lumOff val="5000"/>
                  </a:schemeClr>
                </a:solidFill>
              </a:uFill>
              <a:latin typeface="Times New Roman"/>
            </a:endParaRPr>
          </a:p>
        </p:txBody>
      </p:sp>
      <p:sp>
        <p:nvSpPr>
          <p:cNvPr id="44036" name="TextBox 5"/>
          <p:cNvSpPr txBox="1">
            <a:spLocks noChangeArrowheads="1"/>
          </p:cNvSpPr>
          <p:nvPr/>
        </p:nvSpPr>
        <p:spPr bwMode="auto">
          <a:xfrm>
            <a:off x="457201" y="1371600"/>
            <a:ext cx="6553200" cy="4801314"/>
          </a:xfrm>
          <a:prstGeom prst="rect">
            <a:avLst/>
          </a:prstGeom>
          <a:noFill/>
          <a:ln w="9525">
            <a:noFill/>
            <a:miter lim="800000"/>
            <a:headEnd/>
            <a:tailEnd/>
          </a:ln>
        </p:spPr>
        <p:txBody>
          <a:bodyPr wrap="square">
            <a:spAutoFit/>
          </a:bodyPr>
          <a:lstStyle/>
          <a:p>
            <a:r>
              <a:rPr lang="en-US" sz="3400" dirty="0">
                <a:latin typeface="Times New Roman" panose="02020603050405020304" pitchFamily="18" charset="0"/>
                <a:cs typeface="Times New Roman" panose="02020603050405020304" pitchFamily="18" charset="0"/>
              </a:rPr>
              <a:t>“The age of cheap money is over. In the face of rising capital costs, leaders should rethink their approach to resource allocation and capital planning. These processes must become more disciplined and dynamic” </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Mankin</a:t>
            </a:r>
            <a:r>
              <a:rPr lang="en-US" sz="2800" dirty="0">
                <a:latin typeface="Times New Roman" panose="02020603050405020304" pitchFamily="18" charset="0"/>
                <a:cs typeface="Times New Roman" panose="02020603050405020304" pitchFamily="18" charset="0"/>
              </a:rPr>
              <a:t>, 2023). </a:t>
            </a:r>
          </a:p>
          <a:p>
            <a:endParaRPr lang="en-US" sz="2800" dirty="0">
              <a:latin typeface="Times New Roman" panose="02020603050405020304" pitchFamily="18" charset="0"/>
              <a:cs typeface="Times New Roman" panose="02020603050405020304" pitchFamily="18" charset="0"/>
            </a:endParaRPr>
          </a:p>
          <a:p>
            <a:endParaRPr lang="en-US" sz="800" dirty="0">
              <a:latin typeface="Times New Roman" panose="02020603050405020304" pitchFamily="18" charset="0"/>
              <a:cs typeface="Times New Roman" panose="02020603050405020304" pitchFamily="18" charset="0"/>
            </a:endParaRPr>
          </a:p>
          <a:p>
            <a:r>
              <a:rPr lang="en-US" sz="1600" dirty="0"/>
              <a:t>Mankins, M. (2023). Capital is Expensive Again, Now What? </a:t>
            </a:r>
            <a:r>
              <a:rPr lang="en-US" sz="1600" i="1" dirty="0"/>
              <a:t>Harvard Business Review</a:t>
            </a:r>
            <a:r>
              <a:rPr lang="en-US" sz="1600" dirty="0"/>
              <a:t>.  </a:t>
            </a:r>
            <a:r>
              <a:rPr lang="en-US" sz="1600" u="sng" dirty="0">
                <a:hlinkClick r:id="rId2"/>
              </a:rPr>
              <a:t>https://hbr.org/2023/03/capital-is-expensive-again-now-what</a:t>
            </a:r>
            <a:r>
              <a:rPr lang="en-US" sz="1600" dirty="0"/>
              <a:t> </a:t>
            </a:r>
            <a:endParaRPr lang="en-US" sz="3600" b="1" dirty="0">
              <a:latin typeface="Times New Roman" panose="02020603050405020304" pitchFamily="18" charset="0"/>
              <a:cs typeface="Times New Roman" panose="02020603050405020304" pitchFamily="18" charset="0"/>
            </a:endParaRPr>
          </a:p>
        </p:txBody>
      </p:sp>
      <p:sp>
        <p:nvSpPr>
          <p:cNvPr id="44037" name="TextBox 5"/>
          <p:cNvSpPr>
            <a:spLocks noGrp="1" noChangeArrowheads="1"/>
          </p:cNvSpPr>
          <p:nvPr>
            <p:ph type="body" idx="1"/>
          </p:nvPr>
        </p:nvSpPr>
        <p:spPr>
          <a:xfrm>
            <a:off x="3733800" y="4800600"/>
            <a:ext cx="4876800" cy="1212640"/>
          </a:xfrm>
        </p:spPr>
        <p:txBody>
          <a:bodyPr>
            <a:spAutoFit/>
          </a:bodyPr>
          <a:lstStyle/>
          <a:p>
            <a:pPr>
              <a:buFont typeface="Arial" pitchFamily="34" charset="0"/>
              <a:buNone/>
            </a:pPr>
            <a:r>
              <a:rPr lang="en-US" b="1" dirty="0">
                <a:solidFill>
                  <a:srgbClr val="C00000"/>
                </a:solidFill>
                <a:latin typeface="Arial Black" pitchFamily="34" charset="0"/>
              </a:rPr>
              <a:t>   </a:t>
            </a:r>
          </a:p>
          <a:p>
            <a:pPr>
              <a:buFont typeface="Arial" pitchFamily="34" charset="0"/>
              <a:buNone/>
            </a:pPr>
            <a:endParaRPr lang="en-US" sz="3400" b="1" dirty="0">
              <a:solidFill>
                <a:srgbClr val="C00000"/>
              </a:solidFill>
              <a:latin typeface="Arial Black" pitchFamily="34" charset="0"/>
            </a:endParaRPr>
          </a:p>
        </p:txBody>
      </p:sp>
      <p:pic>
        <p:nvPicPr>
          <p:cNvPr id="44038" name="Picture 1" descr="ABEF11F3519F4BBDB3812ACAFDE49579@Steve"/>
          <p:cNvPicPr>
            <a:picLocks noChangeAspect="1" noChangeArrowheads="1"/>
          </p:cNvPicPr>
          <p:nvPr/>
        </p:nvPicPr>
        <p:blipFill>
          <a:blip r:embed="rId3" cstate="print"/>
          <a:srcRect/>
          <a:stretch>
            <a:fillRect/>
          </a:stretch>
        </p:blipFill>
        <p:spPr bwMode="auto">
          <a:xfrm>
            <a:off x="7010401" y="1143000"/>
            <a:ext cx="1904998" cy="4419600"/>
          </a:xfrm>
          <a:prstGeom prst="rect">
            <a:avLst/>
          </a:prstGeom>
          <a:noFill/>
          <a:ln w="9525">
            <a:noFill/>
            <a:miter lim="800000"/>
            <a:headEnd/>
            <a:tailEnd/>
          </a:ln>
        </p:spPr>
      </p:pic>
    </p:spTree>
    <p:extLst>
      <p:ext uri="{BB962C8B-B14F-4D97-AF65-F5344CB8AC3E}">
        <p14:creationId xmlns:p14="http://schemas.microsoft.com/office/powerpoint/2010/main" val="111511097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rtlCol="0">
            <a:normAutofit/>
          </a:bodyPr>
          <a:lstStyle/>
          <a:p>
            <a:pPr eaLnBrk="1" fontAlgn="auto" hangingPunct="1">
              <a:spcAft>
                <a:spcPts val="0"/>
              </a:spcAft>
              <a:defRPr/>
            </a:pPr>
            <a:r>
              <a:rPr lang="en-US" sz="2800" u="sng" dirty="0">
                <a:solidFill>
                  <a:srgbClr val="C00000"/>
                </a:solidFill>
                <a:uFill>
                  <a:solidFill>
                    <a:schemeClr val="tx1"/>
                  </a:solidFill>
                </a:uFill>
                <a:latin typeface="Arial Black" pitchFamily="34" charset="0"/>
              </a:rPr>
              <a:t>Informed Decision-Making</a:t>
            </a:r>
            <a:endParaRPr lang="en-US" sz="2800" dirty="0">
              <a:solidFill>
                <a:srgbClr val="000000"/>
              </a:solidFill>
              <a:latin typeface="Arial"/>
            </a:endParaRPr>
          </a:p>
        </p:txBody>
      </p:sp>
      <p:sp>
        <p:nvSpPr>
          <p:cNvPr id="37891" name="Text Placeholder 2"/>
          <p:cNvSpPr>
            <a:spLocks noGrp="1"/>
          </p:cNvSpPr>
          <p:nvPr>
            <p:ph type="body" idx="1"/>
          </p:nvPr>
        </p:nvSpPr>
        <p:spPr>
          <a:xfrm>
            <a:off x="228600" y="1219200"/>
            <a:ext cx="8915400" cy="5638800"/>
          </a:xfrm>
        </p:spPr>
        <p:txBody>
          <a:bodyPr>
            <a:normAutofit fontScale="92500" lnSpcReduction="20000"/>
          </a:bodyPr>
          <a:lstStyle/>
          <a:p>
            <a:pPr algn="ctr" eaLnBrk="1" hangingPunct="1">
              <a:spcBef>
                <a:spcPct val="0"/>
              </a:spcBef>
              <a:buFont typeface="Arial" pitchFamily="34" charset="0"/>
              <a:buNone/>
            </a:pPr>
            <a:r>
              <a:rPr lang="en-US" sz="2000" b="1" dirty="0">
                <a:latin typeface="Arial Black" pitchFamily="34" charset="0"/>
              </a:rPr>
              <a:t>CAPITAL SPENDING ANALYSIS </a:t>
            </a:r>
          </a:p>
          <a:p>
            <a:pPr algn="ctr" eaLnBrk="1" hangingPunct="1">
              <a:spcBef>
                <a:spcPct val="0"/>
              </a:spcBef>
              <a:buFont typeface="Arial" pitchFamily="34" charset="0"/>
              <a:buNone/>
            </a:pPr>
            <a:r>
              <a:rPr lang="en-US" sz="2000" b="1" dirty="0">
                <a:latin typeface="Arial Black" pitchFamily="34" charset="0"/>
              </a:rPr>
              <a:t>Purchase – Facility Network Computer System</a:t>
            </a:r>
          </a:p>
          <a:p>
            <a:pPr algn="ctr" eaLnBrk="1" hangingPunct="1">
              <a:spcBef>
                <a:spcPct val="0"/>
              </a:spcBef>
              <a:buFont typeface="Arial" pitchFamily="34" charset="0"/>
              <a:buNone/>
            </a:pPr>
            <a:endParaRPr lang="en-US" sz="2000" b="1" dirty="0">
              <a:latin typeface="Arial Black" pitchFamily="34" charset="0"/>
            </a:endParaRPr>
          </a:p>
          <a:p>
            <a:pPr eaLnBrk="1" hangingPunct="1">
              <a:buFont typeface="Arial" pitchFamily="34" charset="0"/>
              <a:buNone/>
            </a:pPr>
            <a:r>
              <a:rPr lang="en-US" sz="1200" b="1" dirty="0"/>
              <a:t>         </a:t>
            </a:r>
            <a:r>
              <a:rPr lang="en-US" sz="1400" b="1" u="sng" dirty="0"/>
              <a:t>(Dollars in Thousands</a:t>
            </a:r>
            <a:r>
              <a:rPr lang="en-US" sz="1400" b="1" dirty="0"/>
              <a:t>)                               </a:t>
            </a:r>
            <a:r>
              <a:rPr lang="en-US" sz="2800" b="1" u="sng" dirty="0"/>
              <a:t>Cost</a:t>
            </a:r>
            <a:r>
              <a:rPr lang="en-US" sz="2800" b="1" dirty="0"/>
              <a:t>      </a:t>
            </a:r>
            <a:r>
              <a:rPr lang="en-US" sz="2800" b="1" u="sng" dirty="0" err="1"/>
              <a:t>Yr</a:t>
            </a:r>
            <a:r>
              <a:rPr lang="en-US" sz="2800" b="1" u="sng" dirty="0"/>
              <a:t> 1</a:t>
            </a:r>
            <a:r>
              <a:rPr lang="en-US" sz="2800" b="1" dirty="0"/>
              <a:t>       </a:t>
            </a:r>
            <a:r>
              <a:rPr lang="en-US" sz="2800" b="1" u="sng" dirty="0" err="1"/>
              <a:t>Yr</a:t>
            </a:r>
            <a:r>
              <a:rPr lang="en-US" sz="2800" b="1" u="sng" dirty="0"/>
              <a:t> 2</a:t>
            </a:r>
            <a:r>
              <a:rPr lang="en-US" sz="2800" b="1" dirty="0"/>
              <a:t>       </a:t>
            </a:r>
            <a:r>
              <a:rPr lang="en-US" sz="2800" b="1" u="sng" dirty="0" err="1"/>
              <a:t>Yr</a:t>
            </a:r>
            <a:r>
              <a:rPr lang="en-US" sz="2800" b="1" u="sng" dirty="0"/>
              <a:t> 3</a:t>
            </a:r>
            <a:r>
              <a:rPr lang="en-US" sz="2800" b="1" dirty="0"/>
              <a:t>        </a:t>
            </a:r>
            <a:r>
              <a:rPr lang="en-US" sz="2800" b="1" u="sng" dirty="0"/>
              <a:t>Totals</a:t>
            </a:r>
          </a:p>
          <a:p>
            <a:pPr eaLnBrk="1" hangingPunct="1">
              <a:buFont typeface="Arial" pitchFamily="34" charset="0"/>
              <a:buNone/>
            </a:pPr>
            <a:r>
              <a:rPr lang="en-US" sz="2800" b="1" dirty="0"/>
              <a:t>  Cost (Investment)    $ 200 </a:t>
            </a:r>
          </a:p>
          <a:p>
            <a:pPr eaLnBrk="1" hangingPunct="1">
              <a:buFont typeface="Arial" pitchFamily="34" charset="0"/>
              <a:buNone/>
            </a:pPr>
            <a:r>
              <a:rPr lang="en-US" sz="2800" b="1" dirty="0"/>
              <a:t>  Net Savings                          $    75        125        138       $ 338.0</a:t>
            </a:r>
          </a:p>
          <a:p>
            <a:pPr eaLnBrk="1" hangingPunct="1">
              <a:buFont typeface="Arial" pitchFamily="34" charset="0"/>
              <a:buNone/>
            </a:pPr>
            <a:r>
              <a:rPr lang="en-US" sz="2800" b="1" dirty="0"/>
              <a:t>  Discount Factor </a:t>
            </a:r>
            <a:r>
              <a:rPr lang="en-US" sz="2400" b="1" dirty="0"/>
              <a:t>(12%)                </a:t>
            </a:r>
            <a:r>
              <a:rPr lang="en-US" sz="2000" b="1" u="sng" dirty="0"/>
              <a:t>.8929</a:t>
            </a:r>
            <a:r>
              <a:rPr lang="en-US" sz="2000" b="1" dirty="0"/>
              <a:t>         </a:t>
            </a:r>
            <a:r>
              <a:rPr lang="en-US" sz="2000" b="1" u="sng" dirty="0"/>
              <a:t>.7972</a:t>
            </a:r>
            <a:r>
              <a:rPr lang="en-US" sz="2000" b="1" dirty="0"/>
              <a:t>          </a:t>
            </a:r>
            <a:r>
              <a:rPr lang="en-US" sz="2000" b="1" u="sng" dirty="0"/>
              <a:t>.7118</a:t>
            </a:r>
            <a:r>
              <a:rPr lang="en-US" sz="2000" b="1" dirty="0"/>
              <a:t>             </a:t>
            </a:r>
            <a:endParaRPr lang="en-US" sz="1000" b="1" u="sng" dirty="0"/>
          </a:p>
          <a:p>
            <a:pPr eaLnBrk="1" hangingPunct="1">
              <a:buFont typeface="Arial" pitchFamily="34" charset="0"/>
              <a:buNone/>
            </a:pPr>
            <a:r>
              <a:rPr lang="en-US" sz="2800" b="1" dirty="0"/>
              <a:t>  Present Value                      $  67.0       99.7       98.2      $ 264.9 </a:t>
            </a:r>
          </a:p>
          <a:p>
            <a:pPr eaLnBrk="1" hangingPunct="1">
              <a:buFont typeface="Arial" pitchFamily="34" charset="0"/>
              <a:buNone/>
            </a:pPr>
            <a:r>
              <a:rPr lang="en-US" sz="2400" b="1" dirty="0"/>
              <a:t>         </a:t>
            </a:r>
          </a:p>
          <a:p>
            <a:pPr eaLnBrk="1" hangingPunct="1">
              <a:spcBef>
                <a:spcPct val="0"/>
              </a:spcBef>
              <a:buFont typeface="Arial" pitchFamily="34" charset="0"/>
              <a:buNone/>
            </a:pPr>
            <a:r>
              <a:rPr lang="en-US" sz="2400" b="1" dirty="0"/>
              <a:t>    </a:t>
            </a:r>
            <a:r>
              <a:rPr lang="en-US" sz="2400" b="1" dirty="0">
                <a:solidFill>
                  <a:srgbClr val="C00000"/>
                </a:solidFill>
              </a:rPr>
              <a:t>Net Present Value (NPV) </a:t>
            </a:r>
            <a:r>
              <a:rPr lang="en-US" sz="2400" b="1" dirty="0"/>
              <a:t>=   $264.9 - $200  =  </a:t>
            </a:r>
            <a:r>
              <a:rPr lang="en-US" sz="2800" b="1" dirty="0">
                <a:solidFill>
                  <a:srgbClr val="C00000"/>
                </a:solidFill>
              </a:rPr>
              <a:t>$64.9  Positive NPV</a:t>
            </a:r>
          </a:p>
          <a:p>
            <a:pPr eaLnBrk="1" hangingPunct="1">
              <a:spcBef>
                <a:spcPct val="0"/>
              </a:spcBef>
              <a:buFont typeface="Arial" pitchFamily="34" charset="0"/>
              <a:buNone/>
            </a:pPr>
            <a:r>
              <a:rPr lang="en-US" sz="2400" b="1" dirty="0"/>
              <a:t>    </a:t>
            </a:r>
            <a:r>
              <a:rPr lang="en-US" sz="2400" b="1" dirty="0">
                <a:solidFill>
                  <a:srgbClr val="C00000"/>
                </a:solidFill>
              </a:rPr>
              <a:t>Payback (Years) – Disc.    </a:t>
            </a:r>
            <a:r>
              <a:rPr lang="en-US" sz="2400" b="1" dirty="0"/>
              <a:t>=   $200 / ($264.9/3) = $200/88.3 = </a:t>
            </a:r>
            <a:r>
              <a:rPr lang="en-US" sz="2800" b="1" dirty="0">
                <a:solidFill>
                  <a:srgbClr val="C00000"/>
                </a:solidFill>
              </a:rPr>
              <a:t>2.3 </a:t>
            </a:r>
            <a:r>
              <a:rPr lang="en-US" sz="2800" b="1" dirty="0" err="1">
                <a:solidFill>
                  <a:srgbClr val="C00000"/>
                </a:solidFill>
              </a:rPr>
              <a:t>yrs</a:t>
            </a:r>
            <a:endParaRPr lang="en-US" sz="2800" b="1" dirty="0">
              <a:solidFill>
                <a:srgbClr val="C00000"/>
              </a:solidFill>
            </a:endParaRPr>
          </a:p>
          <a:p>
            <a:pPr>
              <a:spcBef>
                <a:spcPct val="0"/>
              </a:spcBef>
              <a:buNone/>
            </a:pPr>
            <a:r>
              <a:rPr lang="en-US" sz="2800" b="1" dirty="0">
                <a:solidFill>
                  <a:srgbClr val="C00000"/>
                </a:solidFill>
              </a:rPr>
              <a:t>    </a:t>
            </a:r>
            <a:r>
              <a:rPr lang="en-US" sz="2400" b="1" dirty="0">
                <a:solidFill>
                  <a:srgbClr val="C00000"/>
                </a:solidFill>
              </a:rPr>
              <a:t>Payback (Years) – Not Disc. </a:t>
            </a:r>
            <a:r>
              <a:rPr lang="en-US" sz="2400" b="1" dirty="0"/>
              <a:t>=</a:t>
            </a:r>
            <a:r>
              <a:rPr lang="en-US" sz="2400" b="1" dirty="0">
                <a:solidFill>
                  <a:srgbClr val="C00000"/>
                </a:solidFill>
              </a:rPr>
              <a:t> </a:t>
            </a:r>
            <a:r>
              <a:rPr lang="en-US" sz="2400" b="1" dirty="0"/>
              <a:t>$200 / ($338/3) = $200/112.7 = </a:t>
            </a:r>
            <a:r>
              <a:rPr lang="en-US" sz="2800" b="1" dirty="0">
                <a:solidFill>
                  <a:srgbClr val="C00000"/>
                </a:solidFill>
              </a:rPr>
              <a:t>1.8 </a:t>
            </a:r>
            <a:r>
              <a:rPr lang="en-US" sz="2800" b="1" dirty="0" err="1">
                <a:solidFill>
                  <a:srgbClr val="C00000"/>
                </a:solidFill>
              </a:rPr>
              <a:t>yrs</a:t>
            </a:r>
            <a:endParaRPr lang="en-US" sz="2400" b="1" dirty="0">
              <a:solidFill>
                <a:srgbClr val="C00000"/>
              </a:solidFill>
            </a:endParaRPr>
          </a:p>
          <a:p>
            <a:pPr eaLnBrk="1" hangingPunct="1">
              <a:spcBef>
                <a:spcPct val="0"/>
              </a:spcBef>
              <a:buFont typeface="Arial" pitchFamily="34" charset="0"/>
              <a:buNone/>
            </a:pPr>
            <a:r>
              <a:rPr lang="en-US" sz="2800" b="1" dirty="0">
                <a:solidFill>
                  <a:srgbClr val="C00000"/>
                </a:solidFill>
              </a:rPr>
              <a:t>    </a:t>
            </a:r>
            <a:r>
              <a:rPr lang="en-US" sz="2400" b="1" dirty="0">
                <a:solidFill>
                  <a:srgbClr val="C00000"/>
                </a:solidFill>
              </a:rPr>
              <a:t>Return on Invest (ROI)     </a:t>
            </a:r>
            <a:r>
              <a:rPr lang="en-US" sz="2400" b="1" dirty="0"/>
              <a:t>=</a:t>
            </a:r>
            <a:r>
              <a:rPr lang="en-US" sz="2400" b="1" dirty="0">
                <a:solidFill>
                  <a:srgbClr val="C00000"/>
                </a:solidFill>
              </a:rPr>
              <a:t>   </a:t>
            </a:r>
            <a:r>
              <a:rPr lang="en-US" sz="2400" b="1" dirty="0"/>
              <a:t>$64.9/$200 =  </a:t>
            </a:r>
            <a:r>
              <a:rPr lang="en-US" sz="2400" b="1" dirty="0">
                <a:solidFill>
                  <a:srgbClr val="C00000"/>
                </a:solidFill>
              </a:rPr>
              <a:t>32.5%/3 = </a:t>
            </a:r>
            <a:r>
              <a:rPr lang="en-US" sz="2800" b="1" dirty="0">
                <a:solidFill>
                  <a:srgbClr val="C00000"/>
                </a:solidFill>
              </a:rPr>
              <a:t>10.8% avg. year     </a:t>
            </a:r>
          </a:p>
          <a:p>
            <a:pPr eaLnBrk="1" hangingPunct="1">
              <a:buFont typeface="Arial" pitchFamily="34" charset="0"/>
              <a:buNone/>
            </a:pPr>
            <a:r>
              <a:rPr lang="en-US" sz="2400" b="1" dirty="0"/>
              <a:t> </a:t>
            </a:r>
          </a:p>
          <a:p>
            <a:pPr eaLnBrk="1" hangingPunct="1">
              <a:buFont typeface="Arial" pitchFamily="34" charset="0"/>
              <a:buNone/>
            </a:pPr>
            <a:r>
              <a:rPr lang="en-US" sz="2400" b="1" dirty="0"/>
              <a:t> </a:t>
            </a:r>
          </a:p>
          <a:p>
            <a:pPr eaLnBrk="1" hangingPunct="1">
              <a:buFont typeface="Arial" pitchFamily="34" charset="0"/>
              <a:buNone/>
            </a:pPr>
            <a:r>
              <a:rPr lang="en-US" sz="2400" dirty="0"/>
              <a:t>     </a:t>
            </a:r>
            <a:endParaRPr lang="en-US" sz="4000" dirty="0"/>
          </a:p>
        </p:txBody>
      </p:sp>
      <p:pic>
        <p:nvPicPr>
          <p:cNvPr id="4" name="Picture 1" descr="ABEF11F3519F4BBDB3812ACAFDE49579@Steve">
            <a:extLst>
              <a:ext uri="{FF2B5EF4-FFF2-40B4-BE49-F238E27FC236}">
                <a16:creationId xmlns:a16="http://schemas.microsoft.com/office/drawing/2014/main" id="{7FBD6358-099D-4ED4-AAF6-6B91BF371169}"/>
              </a:ext>
            </a:extLst>
          </p:cNvPr>
          <p:cNvPicPr>
            <a:picLocks noChangeAspect="1" noChangeArrowheads="1"/>
          </p:cNvPicPr>
          <p:nvPr/>
        </p:nvPicPr>
        <p:blipFill>
          <a:blip r:embed="rId2" cstate="print"/>
          <a:srcRect/>
          <a:stretch>
            <a:fillRect/>
          </a:stretch>
        </p:blipFill>
        <p:spPr bwMode="auto">
          <a:xfrm>
            <a:off x="775450" y="313767"/>
            <a:ext cx="977151" cy="977150"/>
          </a:xfrm>
          <a:prstGeom prst="rect">
            <a:avLst/>
          </a:prstGeom>
          <a:noFill/>
          <a:ln w="9525">
            <a:noFill/>
            <a:miter lim="800000"/>
            <a:headEnd/>
            <a:tailEnd/>
          </a:ln>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rtlCol="0">
            <a:normAutofit fontScale="90000"/>
          </a:bodyPr>
          <a:lstStyle/>
          <a:p>
            <a:pPr>
              <a:defRPr/>
            </a:pPr>
            <a:br>
              <a:rPr lang="en-US" sz="2800" u="sng" dirty="0">
                <a:solidFill>
                  <a:srgbClr val="C00000"/>
                </a:solidFill>
                <a:uFill>
                  <a:solidFill>
                    <a:schemeClr val="tx1">
                      <a:lumMod val="95000"/>
                      <a:lumOff val="5000"/>
                    </a:schemeClr>
                  </a:solidFill>
                </a:uFill>
                <a:latin typeface="Arial Black" pitchFamily="34" charset="0"/>
              </a:rPr>
            </a:br>
            <a:r>
              <a:rPr lang="en-US" sz="2800" u="sng" dirty="0">
                <a:solidFill>
                  <a:srgbClr val="C00000"/>
                </a:solidFill>
                <a:uFill>
                  <a:solidFill>
                    <a:schemeClr val="tx1">
                      <a:lumMod val="95000"/>
                      <a:lumOff val="5000"/>
                    </a:schemeClr>
                  </a:solidFill>
                </a:uFill>
                <a:latin typeface="Arial Black" pitchFamily="34" charset="0"/>
              </a:rPr>
              <a:t>Thank You</a:t>
            </a:r>
            <a:br>
              <a:rPr lang="en-US" sz="2800" u="sng" dirty="0">
                <a:solidFill>
                  <a:srgbClr val="C00000"/>
                </a:solidFill>
                <a:uFill>
                  <a:solidFill>
                    <a:schemeClr val="tx1">
                      <a:lumMod val="95000"/>
                      <a:lumOff val="5000"/>
                    </a:schemeClr>
                  </a:solidFill>
                </a:uFill>
                <a:latin typeface="Arial Black" pitchFamily="34" charset="0"/>
              </a:rPr>
            </a:br>
            <a:br>
              <a:rPr lang="en-US" sz="2800" u="sng" dirty="0">
                <a:solidFill>
                  <a:srgbClr val="C00000"/>
                </a:solidFill>
                <a:uFill>
                  <a:solidFill>
                    <a:schemeClr val="tx1">
                      <a:lumMod val="95000"/>
                      <a:lumOff val="5000"/>
                    </a:schemeClr>
                  </a:solidFill>
                </a:uFill>
                <a:latin typeface="Arial Black" pitchFamily="34" charset="0"/>
              </a:rPr>
            </a:br>
            <a:endParaRPr lang="en-US" sz="2800" u="sng" dirty="0">
              <a:solidFill>
                <a:srgbClr val="C00000"/>
              </a:solidFill>
              <a:uFill>
                <a:solidFill>
                  <a:schemeClr val="tx1">
                    <a:lumMod val="95000"/>
                    <a:lumOff val="5000"/>
                  </a:schemeClr>
                </a:solidFill>
              </a:uFill>
              <a:latin typeface="Times New Roman"/>
            </a:endParaRPr>
          </a:p>
        </p:txBody>
      </p:sp>
      <p:pic>
        <p:nvPicPr>
          <p:cNvPr id="44035" name="Picture 2" descr="cid:1.3320790552@web36901.mail.mud.yahoo.com"/>
          <p:cNvPicPr>
            <a:picLocks noChangeAspect="1" noChangeArrowheads="1"/>
          </p:cNvPicPr>
          <p:nvPr/>
        </p:nvPicPr>
        <p:blipFill>
          <a:blip r:embed="rId2" cstate="print"/>
          <a:srcRect/>
          <a:stretch>
            <a:fillRect/>
          </a:stretch>
        </p:blipFill>
        <p:spPr bwMode="auto">
          <a:xfrm>
            <a:off x="838200" y="1066800"/>
            <a:ext cx="2286000" cy="5029200"/>
          </a:xfrm>
          <a:prstGeom prst="rect">
            <a:avLst/>
          </a:prstGeom>
          <a:noFill/>
          <a:ln w="9525">
            <a:noFill/>
            <a:miter lim="800000"/>
            <a:headEnd/>
            <a:tailEnd/>
          </a:ln>
        </p:spPr>
      </p:pic>
      <p:sp>
        <p:nvSpPr>
          <p:cNvPr id="44036" name="TextBox 5"/>
          <p:cNvSpPr txBox="1">
            <a:spLocks noChangeArrowheads="1"/>
          </p:cNvSpPr>
          <p:nvPr/>
        </p:nvSpPr>
        <p:spPr bwMode="auto">
          <a:xfrm>
            <a:off x="3657600" y="1905000"/>
            <a:ext cx="3352800" cy="3539430"/>
          </a:xfrm>
          <a:prstGeom prst="rect">
            <a:avLst/>
          </a:prstGeom>
          <a:noFill/>
          <a:ln w="9525">
            <a:noFill/>
            <a:miter lim="800000"/>
            <a:headEnd/>
            <a:tailEnd/>
          </a:ln>
        </p:spPr>
        <p:txBody>
          <a:bodyPr wrap="square">
            <a:spAutoFit/>
          </a:bodyPr>
          <a:lstStyle/>
          <a:p>
            <a:r>
              <a:rPr lang="en-US" sz="3200" b="1" dirty="0">
                <a:latin typeface="Book Antiqua" pitchFamily="18" charset="0"/>
              </a:rPr>
              <a:t>This High Finance Stuff Drives Me Crazy?  I prefer the See It, Like It, Buy It approach!</a:t>
            </a:r>
          </a:p>
        </p:txBody>
      </p:sp>
      <p:sp>
        <p:nvSpPr>
          <p:cNvPr id="44037" name="TextBox 5"/>
          <p:cNvSpPr>
            <a:spLocks noGrp="1" noChangeArrowheads="1"/>
          </p:cNvSpPr>
          <p:nvPr>
            <p:ph type="body" idx="1"/>
          </p:nvPr>
        </p:nvSpPr>
        <p:spPr>
          <a:xfrm>
            <a:off x="3733800" y="4800600"/>
            <a:ext cx="4876800" cy="584200"/>
          </a:xfrm>
        </p:spPr>
        <p:txBody>
          <a:bodyPr>
            <a:spAutoFit/>
          </a:bodyPr>
          <a:lstStyle/>
          <a:p>
            <a:pPr>
              <a:buFont typeface="Arial" pitchFamily="34" charset="0"/>
              <a:buNone/>
            </a:pPr>
            <a:r>
              <a:rPr lang="en-US" b="1">
                <a:solidFill>
                  <a:srgbClr val="C00000"/>
                </a:solidFill>
                <a:latin typeface="Arial Black" pitchFamily="34" charset="0"/>
              </a:rPr>
              <a:t>   </a:t>
            </a:r>
            <a:endParaRPr lang="en-US" sz="3400" b="1">
              <a:solidFill>
                <a:srgbClr val="C00000"/>
              </a:solidFill>
              <a:latin typeface="Arial Black" pitchFamily="34" charset="0"/>
            </a:endParaRP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823BCFB659C184DB9A78077F065FB9D" ma:contentTypeVersion="12" ma:contentTypeDescription="Create a new document." ma:contentTypeScope="" ma:versionID="a5cdd203252c9e4b305cdba251c37d66">
  <xsd:schema xmlns:xsd="http://www.w3.org/2001/XMLSchema" xmlns:xs="http://www.w3.org/2001/XMLSchema" xmlns:p="http://schemas.microsoft.com/office/2006/metadata/properties" xmlns:ns3="097ebb52-ebe4-49be-b314-51f1b3f218c5" targetNamespace="http://schemas.microsoft.com/office/2006/metadata/properties" ma:root="true" ma:fieldsID="80369d0a0d93489b6a51d52966afe9cd" ns3:_="">
    <xsd:import namespace="097ebb52-ebe4-49be-b314-51f1b3f218c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LengthInSecond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7ebb52-ebe4-49be-b314-51f1b3f218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E3936B3-ADA5-4A2C-8185-E6BAAF4B03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7ebb52-ebe4-49be-b314-51f1b3f218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82B3280-DE69-4EDE-AFE4-C8FEDE95939B}">
  <ds:schemaRefs>
    <ds:schemaRef ds:uri="http://schemas.microsoft.com/sharepoint/v3/contenttype/forms"/>
  </ds:schemaRefs>
</ds:datastoreItem>
</file>

<file path=customXml/itemProps3.xml><?xml version="1.0" encoding="utf-8"?>
<ds:datastoreItem xmlns:ds="http://schemas.openxmlformats.org/officeDocument/2006/customXml" ds:itemID="{2C12CAD4-35EA-47B5-ACC7-D9F8D4BC0DD6}">
  <ds:schemaRefs>
    <ds:schemaRef ds:uri="http://schemas.microsoft.com/office/2006/documentManagement/types"/>
    <ds:schemaRef ds:uri="http://www.w3.org/XML/1998/namespace"/>
    <ds:schemaRef ds:uri="http://purl.org/dc/dcmitype/"/>
    <ds:schemaRef ds:uri="097ebb52-ebe4-49be-b314-51f1b3f218c5"/>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984</TotalTime>
  <Words>343</Words>
  <Application>Microsoft Office PowerPoint</Application>
  <PresentationFormat>On-screen Show (4:3)</PresentationFormat>
  <Paragraphs>60</Paragraphs>
  <Slides>8</Slides>
  <Notes>3</Notes>
  <HiddenSlides>2</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Arial Black</vt:lpstr>
      <vt:lpstr>Book Antiqua</vt:lpstr>
      <vt:lpstr>Calibri</vt:lpstr>
      <vt:lpstr>Times New Roman</vt:lpstr>
      <vt:lpstr>Times-Roman</vt:lpstr>
      <vt:lpstr>Wingdings</vt:lpstr>
      <vt:lpstr>Office Theme</vt:lpstr>
      <vt:lpstr>       Good Morning       </vt:lpstr>
      <vt:lpstr> Phil Watlington, Author </vt:lpstr>
      <vt:lpstr>  Entrepreneurship, Finance &amp; Accounting  </vt:lpstr>
      <vt:lpstr>PowerPoint Presentation</vt:lpstr>
      <vt:lpstr>  </vt:lpstr>
      <vt:lpstr>  How To Make Better Capital Spending Decisions  </vt:lpstr>
      <vt:lpstr>Informed Decision-Making</vt:lpstr>
      <vt:lpstr> Thank You  </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Phil</dc:creator>
  <cp:lastModifiedBy>Watlington, Phil</cp:lastModifiedBy>
  <cp:revision>70</cp:revision>
  <dcterms:created xsi:type="dcterms:W3CDTF">2012-03-22T05:15:47Z</dcterms:created>
  <dcterms:modified xsi:type="dcterms:W3CDTF">2023-10-19T06:03:54Z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0x0101003823BCFB659C184DB9A78077F065FB9D</vt:lpwstr>
  </property>
</Properties>
</file>