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1" r:id="rId3"/>
  </p:sldMasterIdLst>
  <p:notesMasterIdLst>
    <p:notesMasterId r:id="rId20"/>
  </p:notesMasterIdLst>
  <p:handoutMasterIdLst>
    <p:handoutMasterId r:id="rId21"/>
  </p:handoutMasterIdLst>
  <p:sldIdLst>
    <p:sldId id="271" r:id="rId4"/>
    <p:sldId id="256" r:id="rId5"/>
    <p:sldId id="257" r:id="rId6"/>
    <p:sldId id="277" r:id="rId7"/>
    <p:sldId id="259" r:id="rId8"/>
    <p:sldId id="260" r:id="rId9"/>
    <p:sldId id="262" r:id="rId10"/>
    <p:sldId id="263" r:id="rId11"/>
    <p:sldId id="261" r:id="rId12"/>
    <p:sldId id="280" r:id="rId13"/>
    <p:sldId id="265" r:id="rId14"/>
    <p:sldId id="266" r:id="rId15"/>
    <p:sldId id="268" r:id="rId16"/>
    <p:sldId id="269" r:id="rId17"/>
    <p:sldId id="275" r:id="rId18"/>
    <p:sldId id="281" r:id="rId19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h13ivPyb+DhzyxP3q4lsduKCib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CC709-E373-4736-8771-4539C4B97534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EE2D2-1FF1-4126-A8C3-E43F87F67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89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008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259d83bb22_1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g2259d83bb22_1_28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TIFFANY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3" name="Google Shape;363;g2259d83bb22_1_28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8642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259d83bb22_1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g2259d83bb22_1_28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TIFFANY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3" name="Google Shape;363;g2259d83bb22_1_28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5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TIFFANY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9" name="Google Shape;379;p5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TIFFANY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4" name="Google Shape;404;p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TIFFANY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0" name="Google Shape;420;p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2C706-4550-4D75-84FB-F09E6526A4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792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TIFFANY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4" name="Google Shape;404;p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3132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6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E- Community Update/Background</a:t>
            </a:r>
            <a:endParaRPr/>
          </a:p>
        </p:txBody>
      </p:sp>
      <p:sp>
        <p:nvSpPr>
          <p:cNvPr id="241" name="Google Shape;241;p6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TIFFANY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4" name="Google Shape;404;p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5434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3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JENN</a:t>
            </a:r>
            <a:endParaRPr/>
          </a:p>
        </p:txBody>
      </p:sp>
      <p:sp>
        <p:nvSpPr>
          <p:cNvPr id="273" name="Google Shape;273;p3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259d83bb22_1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g2259d83bb22_1_2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TIFFANY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g2259d83bb22_1_21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259d83bb22_1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g2259d83bb22_1_24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TIFFANY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" name="Google Shape;318;g2259d83bb22_1_24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259d83bb22_1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g2259d83bb22_1_25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TIFFANY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g2259d83bb22_1_25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259d83bb22_1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g2259d83bb22_1_23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TIFFANY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g2259d83bb22_1_23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9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0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0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259d83bb22_1_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2259d83bb22_1_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g2259d83bb22_1_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2259d83bb22_1_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2259d83bb22_1_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259d83bb22_1_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2259d83bb22_1_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g2259d83bb22_1_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2259d83bb22_1_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2259d83bb22_1_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259d83bb22_1_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2259d83bb22_1_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g2259d83bb22_1_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2259d83bb22_1_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2259d83bb22_1_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259d83bb22_1_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2259d83bb22_1_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g2259d83bb22_1_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g2259d83bb22_1_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2259d83bb22_1_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2259d83bb22_1_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259d83bb22_1_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2259d83bb22_1_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g2259d83bb22_1_3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g2259d83bb22_1_3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g2259d83bb22_1_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g2259d83bb22_1_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2259d83bb22_1_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2259d83bb22_1_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259d83bb22_1_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2259d83bb22_1_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2259d83bb22_1_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2259d83bb22_1_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259d83bb22_1_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2259d83bb22_1_4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g2259d83bb22_1_4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g2259d83bb22_1_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2259d83bb22_1_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2259d83bb22_1_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259d83bb22_1_5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2259d83bb22_1_5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g2259d83bb22_1_5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g2259d83bb22_1_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2259d83bb22_1_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2259d83bb22_1_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259d83bb22_1_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2259d83bb22_1_6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g2259d83bb22_1_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2259d83bb22_1_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2259d83bb22_1_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259d83bb22_1_6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2259d83bb22_1_6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g2259d83bb22_1_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2259d83bb22_1_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2259d83bb22_1_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4" name="Google Shape;16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9" name="Google Shape;189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1" name="Google Shape;191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8" name="Google Shape;20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5" name="Google Shape;21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0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0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0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0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0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0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0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0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259d83bb22_1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g2259d83bb22_1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2259d83bb22_1_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g2259d83bb22_1_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g2259d83bb22_1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7" name="Google Shape;15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hyperlink" Target="http://kansashealthyfood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74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0" y="591671"/>
            <a:ext cx="12200048" cy="617488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74"/>
          <p:cNvSpPr/>
          <p:nvPr/>
        </p:nvSpPr>
        <p:spPr>
          <a:xfrm>
            <a:off x="0" y="0"/>
            <a:ext cx="12192000" cy="473336"/>
          </a:xfrm>
          <a:prstGeom prst="rect">
            <a:avLst/>
          </a:prstGeom>
          <a:solidFill>
            <a:srgbClr val="F2B3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2748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74"/>
          <p:cNvSpPr/>
          <p:nvPr/>
        </p:nvSpPr>
        <p:spPr>
          <a:xfrm>
            <a:off x="0" y="473336"/>
            <a:ext cx="12192000" cy="118335"/>
          </a:xfrm>
          <a:prstGeom prst="rect">
            <a:avLst/>
          </a:prstGeom>
          <a:solidFill>
            <a:srgbClr val="2748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2748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622" y="1149069"/>
            <a:ext cx="118887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FUNDING FOR KANSAS ENTREPRENEURS</a:t>
            </a:r>
          </a:p>
          <a:p>
            <a:pPr algn="ctr"/>
            <a:endParaRPr lang="en-US" sz="4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ROBERT WILSON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 Manager | Rural Entrepreneurship | Northeast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Network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Kansas</a:t>
            </a:r>
          </a:p>
          <a:p>
            <a:pPr algn="ctr"/>
            <a:endParaRPr lang="en-US" sz="36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City of Leavenworth Business Symposium</a:t>
            </a:r>
          </a:p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October 23, 2023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Google Shape;237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237" y="5345700"/>
            <a:ext cx="2444734" cy="1256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097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g2259d83bb22_1_287" descr="A picture containing tree, sky, person, person&#10;&#10;Description automatically generated"/>
          <p:cNvPicPr preferRelativeResize="0"/>
          <p:nvPr/>
        </p:nvPicPr>
        <p:blipFill rotWithShape="1">
          <a:blip r:embed="rId3">
            <a:alphaModFix amt="35000"/>
          </a:blip>
          <a:srcRect r="10124" b="17417"/>
          <a:stretch/>
        </p:blipFill>
        <p:spPr>
          <a:xfrm flipH="1">
            <a:off x="0" y="0"/>
            <a:ext cx="1118154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g2259d83bb22_1_287" descr="Shap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t="30221" b="53990"/>
          <a:stretch/>
        </p:blipFill>
        <p:spPr>
          <a:xfrm rot="10800000" flipH="1">
            <a:off x="0" y="-1205"/>
            <a:ext cx="12192000" cy="1808914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g2259d83bb22_1_287"/>
          <p:cNvSpPr txBox="1"/>
          <p:nvPr/>
        </p:nvSpPr>
        <p:spPr>
          <a:xfrm>
            <a:off x="5697095" y="5169417"/>
            <a:ext cx="567921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000"/>
            </a:pP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endParaRPr lang="en-US" dirty="0"/>
          </a:p>
          <a:p>
            <a:pPr lvl="0" algn="ctr">
              <a:buSzPts val="2000"/>
            </a:pP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$1,300,000 Bank Loan</a:t>
            </a:r>
          </a:p>
          <a:p>
            <a:pPr lvl="0" algn="ctr">
              <a:buSzPts val="2000"/>
            </a:pP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$200,000 Community Asset Loan</a:t>
            </a:r>
            <a:endParaRPr lang="en-US" dirty="0"/>
          </a:p>
        </p:txBody>
      </p:sp>
      <p:sp>
        <p:nvSpPr>
          <p:cNvPr id="368" name="Google Shape;368;g2259d83bb22_1_287"/>
          <p:cNvSpPr/>
          <p:nvPr/>
        </p:nvSpPr>
        <p:spPr>
          <a:xfrm>
            <a:off x="5707928" y="3585606"/>
            <a:ext cx="5679208" cy="2691966"/>
          </a:xfrm>
          <a:prstGeom prst="rect">
            <a:avLst/>
          </a:prstGeom>
          <a:noFill/>
          <a:ln w="28575" cap="flat" cmpd="sng">
            <a:solidFill>
              <a:srgbClr val="19355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g2259d83bb22_1_287"/>
          <p:cNvSpPr/>
          <p:nvPr/>
        </p:nvSpPr>
        <p:spPr>
          <a:xfrm>
            <a:off x="5707928" y="3610666"/>
            <a:ext cx="5679208" cy="1425891"/>
          </a:xfrm>
          <a:prstGeom prst="rect">
            <a:avLst/>
          </a:prstGeom>
          <a:solidFill>
            <a:srgbClr val="1D3B62"/>
          </a:solidFill>
          <a:ln w="28575" cap="flat" cmpd="sng">
            <a:solidFill>
              <a:srgbClr val="19355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g2259d83bb22_1_287"/>
          <p:cNvSpPr txBox="1"/>
          <p:nvPr/>
        </p:nvSpPr>
        <p:spPr>
          <a:xfrm>
            <a:off x="5732387" y="3705434"/>
            <a:ext cx="565474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800"/>
            </a:pPr>
            <a:r>
              <a:rPr lang="en-US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Match: 15% match of private investment</a:t>
            </a:r>
            <a:endParaRPr lang="en-US" sz="2400" dirty="0"/>
          </a:p>
          <a:p>
            <a:pPr lvl="0" algn="ctr">
              <a:buSzPts val="1800"/>
            </a:pPr>
            <a:r>
              <a:rPr lang="en-US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Geography: Statewide</a:t>
            </a:r>
            <a:endParaRPr lang="en-US" sz="2400" dirty="0"/>
          </a:p>
          <a:p>
            <a:pPr lvl="0" algn="ctr">
              <a:buSzPts val="1800"/>
            </a:pP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Loan Cap: $250,000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71" name="Google Shape;371;g2259d83bb22_1_287"/>
          <p:cNvSpPr txBox="1"/>
          <p:nvPr/>
        </p:nvSpPr>
        <p:spPr>
          <a:xfrm>
            <a:off x="6107145" y="1719684"/>
            <a:ext cx="490523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COMMUNITY ASSET LOANS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g2259d83bb22_1_287"/>
          <p:cNvSpPr txBox="1"/>
          <p:nvPr/>
        </p:nvSpPr>
        <p:spPr>
          <a:xfrm>
            <a:off x="5707928" y="2311460"/>
            <a:ext cx="569004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600"/>
            </a:pPr>
            <a:r>
              <a:rPr lang="en-US" sz="2000" b="1" u="none" strike="noStrike" cap="none" dirty="0" smtClean="0">
                <a:solidFill>
                  <a:srgbClr val="19355F"/>
                </a:solidFill>
                <a:latin typeface="Calibri"/>
                <a:ea typeface="Calibri"/>
                <a:cs typeface="Calibri"/>
                <a:sym typeface="Calibri"/>
              </a:rPr>
              <a:t>Access to Care, </a:t>
            </a:r>
            <a:r>
              <a:rPr lang="en-US" sz="2000" b="1" dirty="0" smtClean="0">
                <a:solidFill>
                  <a:srgbClr val="19355F"/>
                </a:solidFill>
                <a:latin typeface="Calibri"/>
                <a:ea typeface="Calibri"/>
                <a:cs typeface="Calibri"/>
                <a:sym typeface="Calibri"/>
              </a:rPr>
              <a:t>Education, </a:t>
            </a:r>
            <a:r>
              <a:rPr lang="en-US" sz="2000" b="1" u="none" strike="noStrike" cap="none" dirty="0" smtClean="0">
                <a:solidFill>
                  <a:srgbClr val="19355F"/>
                </a:solidFill>
                <a:latin typeface="Calibri"/>
                <a:ea typeface="Calibri"/>
                <a:cs typeface="Calibri"/>
                <a:sym typeface="Calibri"/>
              </a:rPr>
              <a:t>Healthy Behaviors</a:t>
            </a:r>
          </a:p>
          <a:p>
            <a:pPr lvl="0" algn="ctr">
              <a:buSzPts val="1600"/>
            </a:pPr>
            <a:r>
              <a:rPr lang="en-US" sz="2000" b="1" dirty="0" smtClean="0">
                <a:solidFill>
                  <a:srgbClr val="19355F"/>
                </a:solidFill>
                <a:latin typeface="Calibri"/>
                <a:ea typeface="Calibri"/>
                <a:cs typeface="Calibri"/>
                <a:sym typeface="Calibri"/>
              </a:rPr>
              <a:t>Civic Engagement</a:t>
            </a:r>
          </a:p>
          <a:p>
            <a:pPr lvl="0" algn="ctr">
              <a:buSzPts val="1600"/>
            </a:pPr>
            <a:r>
              <a:rPr lang="en-US" sz="2000" b="1" u="none" strike="noStrike" cap="none" dirty="0" smtClean="0">
                <a:solidFill>
                  <a:srgbClr val="19355F"/>
                </a:solidFill>
                <a:latin typeface="Calibri"/>
                <a:ea typeface="Calibri"/>
                <a:cs typeface="Calibri"/>
                <a:sym typeface="Calibri"/>
              </a:rPr>
              <a:t>Provide Economic </a:t>
            </a:r>
            <a:r>
              <a:rPr lang="en-US" sz="2000" b="1" dirty="0">
                <a:solidFill>
                  <a:srgbClr val="19355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000" b="1" u="none" strike="noStrike" cap="none" dirty="0" smtClean="0">
                <a:solidFill>
                  <a:srgbClr val="19355F"/>
                </a:solidFill>
                <a:latin typeface="Calibri"/>
                <a:ea typeface="Calibri"/>
                <a:cs typeface="Calibri"/>
                <a:sym typeface="Calibri"/>
              </a:rPr>
              <a:t>enefits to Community</a:t>
            </a:r>
          </a:p>
        </p:txBody>
      </p:sp>
      <p:sp>
        <p:nvSpPr>
          <p:cNvPr id="15" name="Google Shape;311;g2259d83bb22_1_231"/>
          <p:cNvSpPr txBox="1"/>
          <p:nvPr/>
        </p:nvSpPr>
        <p:spPr>
          <a:xfrm>
            <a:off x="8052317" y="238879"/>
            <a:ext cx="34665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800"/>
            </a:pPr>
            <a:r>
              <a:rPr lang="en-US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Companion Funding to Bank Loans</a:t>
            </a:r>
          </a:p>
        </p:txBody>
      </p:sp>
      <p:pic>
        <p:nvPicPr>
          <p:cNvPr id="16" name="Google Shape;299;g2259d83bb22_1_2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448380"/>
            <a:ext cx="5995491" cy="248320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344;g2259d83bb22_1_259"/>
          <p:cNvSpPr txBox="1"/>
          <p:nvPr/>
        </p:nvSpPr>
        <p:spPr>
          <a:xfrm>
            <a:off x="496049" y="4715928"/>
            <a:ext cx="500339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growks.com/loans</a:t>
            </a:r>
            <a:endParaRPr sz="2800" b="1" i="0" u="none" strike="noStrike" cap="none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3536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g2259d83bb22_1_287" descr="A picture containing tree, sky, person, person&#10;&#10;Description automatically generated"/>
          <p:cNvPicPr preferRelativeResize="0"/>
          <p:nvPr/>
        </p:nvPicPr>
        <p:blipFill rotWithShape="1">
          <a:blip r:embed="rId3">
            <a:alphaModFix amt="35000"/>
          </a:blip>
          <a:srcRect r="10124" b="17417"/>
          <a:stretch/>
        </p:blipFill>
        <p:spPr>
          <a:xfrm flipH="1">
            <a:off x="0" y="0"/>
            <a:ext cx="1118154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g2259d83bb22_1_287" descr="Shap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t="30221" b="53990"/>
          <a:stretch/>
        </p:blipFill>
        <p:spPr>
          <a:xfrm rot="10800000" flipH="1">
            <a:off x="0" y="-1205"/>
            <a:ext cx="12192000" cy="1808914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g2259d83bb22_1_287"/>
          <p:cNvSpPr txBox="1"/>
          <p:nvPr/>
        </p:nvSpPr>
        <p:spPr>
          <a:xfrm>
            <a:off x="5697095" y="5456034"/>
            <a:ext cx="567921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$5,000,000 </a:t>
            </a:r>
            <a:r>
              <a:rPr lang="en-US" sz="20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Bank Loan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Target Sector Loan </a:t>
            </a:r>
            <a:r>
              <a:rPr lang="en-US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up to $</a:t>
            </a:r>
            <a:r>
              <a:rPr lang="en-US" sz="20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500,000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g2259d83bb22_1_287"/>
          <p:cNvSpPr/>
          <p:nvPr/>
        </p:nvSpPr>
        <p:spPr>
          <a:xfrm>
            <a:off x="5707928" y="3872223"/>
            <a:ext cx="5679208" cy="2691966"/>
          </a:xfrm>
          <a:prstGeom prst="rect">
            <a:avLst/>
          </a:prstGeom>
          <a:noFill/>
          <a:ln w="28575" cap="flat" cmpd="sng">
            <a:solidFill>
              <a:srgbClr val="19355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g2259d83bb22_1_287"/>
          <p:cNvSpPr/>
          <p:nvPr/>
        </p:nvSpPr>
        <p:spPr>
          <a:xfrm>
            <a:off x="5707928" y="3897283"/>
            <a:ext cx="5679208" cy="1425891"/>
          </a:xfrm>
          <a:prstGeom prst="rect">
            <a:avLst/>
          </a:prstGeom>
          <a:solidFill>
            <a:srgbClr val="1D3B62"/>
          </a:solidFill>
          <a:ln w="28575" cap="flat" cmpd="sng">
            <a:solidFill>
              <a:srgbClr val="19355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g2259d83bb22_1_287"/>
          <p:cNvSpPr txBox="1"/>
          <p:nvPr/>
        </p:nvSpPr>
        <p:spPr>
          <a:xfrm>
            <a:off x="5732387" y="3992051"/>
            <a:ext cx="565474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Match: 10% </a:t>
            </a:r>
            <a:r>
              <a:rPr lang="en-US" sz="24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 private 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investment</a:t>
            </a:r>
            <a:endParaRPr sz="24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Geography: Statewide, specific industries </a:t>
            </a:r>
            <a:r>
              <a:rPr lang="en-US" sz="2400" b="1" i="0" u="none" strike="noStrike" cap="none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Loan </a:t>
            </a:r>
            <a:r>
              <a:rPr lang="en-US" sz="24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Cap: $</a:t>
            </a:r>
            <a:r>
              <a:rPr lang="en-US" sz="2400" b="1" i="0" u="none" strike="noStrike" cap="none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1,000,000</a:t>
            </a:r>
            <a:endParaRPr sz="2400" b="0" i="0" u="none" strike="noStrike" cap="none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371" name="Google Shape;371;g2259d83bb22_1_287"/>
          <p:cNvSpPr txBox="1"/>
          <p:nvPr/>
        </p:nvSpPr>
        <p:spPr>
          <a:xfrm>
            <a:off x="6107145" y="1342742"/>
            <a:ext cx="49052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TARGET SECTOR LOANS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g2259d83bb22_1_287"/>
          <p:cNvSpPr txBox="1"/>
          <p:nvPr/>
        </p:nvSpPr>
        <p:spPr>
          <a:xfrm>
            <a:off x="5707928" y="1934518"/>
            <a:ext cx="5690041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600"/>
            </a:pPr>
            <a:r>
              <a:rPr lang="en-US" sz="2000" b="1" u="none" strike="noStrike" cap="none" dirty="0">
                <a:solidFill>
                  <a:srgbClr val="19355F"/>
                </a:solidFill>
                <a:latin typeface="Calibri"/>
                <a:ea typeface="Calibri"/>
                <a:cs typeface="Calibri"/>
                <a:sym typeface="Calibri"/>
              </a:rPr>
              <a:t>Advanced </a:t>
            </a:r>
            <a:r>
              <a:rPr lang="en-US" sz="2000" b="1" u="none" strike="noStrike" cap="none" dirty="0" smtClean="0">
                <a:solidFill>
                  <a:srgbClr val="19355F"/>
                </a:solidFill>
                <a:latin typeface="Calibri"/>
                <a:ea typeface="Calibri"/>
                <a:cs typeface="Calibri"/>
                <a:sym typeface="Calibri"/>
              </a:rPr>
              <a:t>Manufacturing</a:t>
            </a:r>
          </a:p>
          <a:p>
            <a:pPr lvl="0" algn="ctr">
              <a:buSzPts val="1600"/>
            </a:pPr>
            <a:r>
              <a:rPr lang="en-US" sz="2000" b="1" dirty="0" smtClean="0">
                <a:solidFill>
                  <a:srgbClr val="19355F"/>
                </a:solidFill>
                <a:latin typeface="Calibri"/>
                <a:ea typeface="Calibri"/>
                <a:cs typeface="Calibri"/>
                <a:sym typeface="Calibri"/>
              </a:rPr>
              <a:t>Aerospace</a:t>
            </a:r>
          </a:p>
          <a:p>
            <a:pPr lvl="0" algn="ctr">
              <a:buSzPts val="1600"/>
            </a:pPr>
            <a:r>
              <a:rPr lang="en-US" sz="2000" b="1" dirty="0" smtClean="0">
                <a:solidFill>
                  <a:srgbClr val="19355F"/>
                </a:solidFill>
                <a:latin typeface="Calibri"/>
                <a:ea typeface="Calibri"/>
                <a:cs typeface="Calibri"/>
                <a:sym typeface="Calibri"/>
              </a:rPr>
              <a:t>Food </a:t>
            </a:r>
            <a:r>
              <a:rPr lang="en-US" sz="2000" b="1" dirty="0">
                <a:solidFill>
                  <a:srgbClr val="19355F"/>
                </a:solidFill>
                <a:latin typeface="Calibri"/>
                <a:ea typeface="Calibri"/>
                <a:cs typeface="Calibri"/>
                <a:sym typeface="Calibri"/>
              </a:rPr>
              <a:t>and Agriculture </a:t>
            </a:r>
            <a:endParaRPr lang="en-US" sz="2000" b="1" dirty="0" smtClean="0">
              <a:solidFill>
                <a:srgbClr val="1935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1600"/>
            </a:pPr>
            <a:r>
              <a:rPr lang="en-US" sz="2000" b="1" dirty="0" smtClean="0">
                <a:solidFill>
                  <a:srgbClr val="19355F"/>
                </a:solidFill>
                <a:latin typeface="Calibri"/>
                <a:ea typeface="Calibri"/>
                <a:cs typeface="Calibri"/>
                <a:sym typeface="Calibri"/>
              </a:rPr>
              <a:t>Distribution</a:t>
            </a:r>
            <a:r>
              <a:rPr lang="en-US" sz="2000" b="1" u="none" strike="noStrike" cap="none" dirty="0">
                <a:solidFill>
                  <a:srgbClr val="19355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1" u="none" strike="noStrike" cap="none" dirty="0" smtClean="0">
                <a:solidFill>
                  <a:srgbClr val="19355F"/>
                </a:solidFill>
                <a:latin typeface="Calibri"/>
                <a:ea typeface="Calibri"/>
                <a:cs typeface="Calibri"/>
                <a:sym typeface="Calibri"/>
              </a:rPr>
              <a:t>Logistics, </a:t>
            </a:r>
            <a:r>
              <a:rPr lang="en-US" sz="2000" b="1" u="none" strike="noStrike" cap="none" dirty="0">
                <a:solidFill>
                  <a:srgbClr val="19355F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000" b="1" u="none" strike="noStrike" cap="none" dirty="0" smtClean="0">
                <a:solidFill>
                  <a:srgbClr val="19355F"/>
                </a:solidFill>
                <a:latin typeface="Calibri"/>
                <a:ea typeface="Calibri"/>
                <a:cs typeface="Calibri"/>
                <a:sym typeface="Calibri"/>
              </a:rPr>
              <a:t>Transportation</a:t>
            </a:r>
          </a:p>
          <a:p>
            <a:pPr lvl="0" algn="ctr">
              <a:buSzPts val="1600"/>
            </a:pPr>
            <a:r>
              <a:rPr lang="en-US" sz="2000" b="1" u="none" strike="noStrike" cap="none" dirty="0" smtClean="0">
                <a:solidFill>
                  <a:srgbClr val="19355F"/>
                </a:solidFill>
                <a:latin typeface="Calibri"/>
                <a:ea typeface="Calibri"/>
                <a:cs typeface="Calibri"/>
                <a:sym typeface="Calibri"/>
              </a:rPr>
              <a:t>Professional </a:t>
            </a:r>
            <a:r>
              <a:rPr lang="en-US" sz="2000" b="1" u="none" strike="noStrike" cap="none" dirty="0">
                <a:solidFill>
                  <a:srgbClr val="19355F"/>
                </a:solidFill>
                <a:latin typeface="Calibri"/>
                <a:ea typeface="Calibri"/>
                <a:cs typeface="Calibri"/>
                <a:sym typeface="Calibri"/>
              </a:rPr>
              <a:t>and Technical </a:t>
            </a:r>
            <a:r>
              <a:rPr lang="en-US" sz="2000" b="1" u="none" strike="noStrike" cap="none" dirty="0" smtClean="0">
                <a:solidFill>
                  <a:srgbClr val="19355F"/>
                </a:solidFill>
                <a:latin typeface="Calibri"/>
                <a:ea typeface="Calibri"/>
                <a:cs typeface="Calibri"/>
                <a:sym typeface="Calibri"/>
              </a:rPr>
              <a:t>Services</a:t>
            </a:r>
          </a:p>
        </p:txBody>
      </p:sp>
      <p:sp>
        <p:nvSpPr>
          <p:cNvPr id="15" name="Google Shape;311;g2259d83bb22_1_231"/>
          <p:cNvSpPr txBox="1"/>
          <p:nvPr/>
        </p:nvSpPr>
        <p:spPr>
          <a:xfrm>
            <a:off x="8052317" y="238879"/>
            <a:ext cx="34665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800"/>
            </a:pPr>
            <a:r>
              <a:rPr lang="en-US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Companion Funding to Bank Loans</a:t>
            </a:r>
          </a:p>
        </p:txBody>
      </p:sp>
      <p:pic>
        <p:nvPicPr>
          <p:cNvPr id="16" name="Google Shape;299;g2259d83bb22_1_2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448380"/>
            <a:ext cx="5995491" cy="248320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344;g2259d83bb22_1_259"/>
          <p:cNvSpPr txBox="1"/>
          <p:nvPr/>
        </p:nvSpPr>
        <p:spPr>
          <a:xfrm>
            <a:off x="496049" y="4715928"/>
            <a:ext cx="500339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growks.com/loans</a:t>
            </a:r>
            <a:endParaRPr sz="2800" b="1" i="0" u="none" strike="noStrike" cap="none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53" descr="Shap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 l="1" t="34058" r="1" b="35139"/>
          <a:stretch/>
        </p:blipFill>
        <p:spPr>
          <a:xfrm>
            <a:off x="0" y="1021908"/>
            <a:ext cx="12192000" cy="5859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53" descr="Logo, icon&#10;&#10;Description automatically generated"/>
          <p:cNvPicPr preferRelativeResize="0"/>
          <p:nvPr/>
        </p:nvPicPr>
        <p:blipFill rotWithShape="1">
          <a:blip r:embed="rId4">
            <a:alphaModFix amt="20000"/>
          </a:blip>
          <a:srcRect r="-8644"/>
          <a:stretch/>
        </p:blipFill>
        <p:spPr>
          <a:xfrm>
            <a:off x="7055701" y="1403755"/>
            <a:ext cx="5203947" cy="5095368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53"/>
          <p:cNvSpPr txBox="1"/>
          <p:nvPr/>
        </p:nvSpPr>
        <p:spPr>
          <a:xfrm>
            <a:off x="342851" y="2436513"/>
            <a:ext cx="5410298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Kansas for-profits and non-profits</a:t>
            </a:r>
            <a:br>
              <a:rPr lang="en-US" sz="2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endParaRPr sz="18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Small businesses (&lt; 500 employees)</a:t>
            </a:r>
            <a:br>
              <a:rPr lang="en-US" sz="2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endParaRPr sz="18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All business </a:t>
            </a:r>
            <a:r>
              <a:rPr lang="en-US" sz="2400" b="1" i="0" u="none" strike="noStrike" cap="none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stages: startup 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to growth</a:t>
            </a:r>
            <a:br>
              <a:rPr lang="en-US" sz="2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endParaRPr sz="18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400" b="1" i="0" strike="noStrike" cap="none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inancial </a:t>
            </a:r>
            <a:r>
              <a:rPr lang="en-US" sz="2400" b="1" i="0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institution </a:t>
            </a:r>
            <a:r>
              <a:rPr lang="en-US" sz="2400" b="1" i="0" strike="noStrike" cap="none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must be involved with min. 20% of </a:t>
            </a:r>
            <a:r>
              <a:rPr lang="en-US" sz="2400" b="1" i="0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total </a:t>
            </a:r>
            <a:r>
              <a:rPr lang="en-US" sz="2400" b="1" i="0" strike="noStrike" cap="none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eligible </a:t>
            </a:r>
            <a:r>
              <a:rPr lang="en-US" sz="2400" b="1" i="0" strike="noStrike" cap="none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capital</a:t>
            </a:r>
            <a:endParaRPr sz="1800" b="0" i="1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7" name="Google Shape;387;p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40605"/>
            <a:ext cx="4363062" cy="209527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53"/>
          <p:cNvSpPr txBox="1"/>
          <p:nvPr/>
        </p:nvSpPr>
        <p:spPr>
          <a:xfrm>
            <a:off x="6475445" y="2436513"/>
            <a:ext cx="5716555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rgbClr val="FFFFFF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 on socially and economically disadvantaged (SEDI) </a:t>
            </a:r>
            <a:r>
              <a:rPr lang="en-US" sz="24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populations</a:t>
            </a:r>
          </a:p>
          <a:p>
            <a:pPr lvl="0">
              <a:buClr>
                <a:srgbClr val="FFFFFF"/>
              </a:buClr>
              <a:buSzPts val="1800"/>
            </a:pPr>
            <a:endParaRPr lang="en-US" sz="18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400" b="1" i="0" u="none" strike="noStrike" cap="none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Flexible 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use of </a:t>
            </a:r>
            <a:r>
              <a:rPr lang="en-US" sz="2400" b="1" i="0" u="none" strike="noStrike" cap="none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funds: working 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capital, inventory, real estate, equipment, </a:t>
            </a:r>
            <a:r>
              <a:rPr lang="en-US" sz="2400" b="1" i="0" u="none" strike="noStrike" cap="none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etc</a:t>
            </a:r>
            <a:r>
              <a:rPr lang="en-US" sz="2400" b="1" i="0" u="none" strike="noStrike" cap="none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/>
            </a:r>
            <a:br>
              <a:rPr lang="en-US" sz="2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endParaRPr lang="en-US" sz="1800" b="1" i="0" u="none" strike="noStrike" cap="none" dirty="0" smtClea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Loan Terms:  </a:t>
            </a:r>
            <a:r>
              <a:rPr lang="en-US" sz="2400" b="1" i="0" u="none" strike="noStrike" cap="none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1-5 years    4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%</a:t>
            </a:r>
            <a:br>
              <a:rPr lang="en-US" sz="2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2400" b="1" i="0" u="none" strike="noStrike" cap="none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	               6-10 years  6</a:t>
            </a:r>
            <a:r>
              <a:rPr lang="en-US" sz="2400" b="1" i="0" u="none" strike="noStrike" cap="none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%</a:t>
            </a: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409;p6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97137" y="197603"/>
            <a:ext cx="1455243" cy="74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30" y="1462794"/>
            <a:ext cx="12134570" cy="5345278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69"/>
          <p:cNvSpPr/>
          <p:nvPr/>
        </p:nvSpPr>
        <p:spPr>
          <a:xfrm>
            <a:off x="-1" y="6742076"/>
            <a:ext cx="12192000" cy="118400"/>
          </a:xfrm>
          <a:prstGeom prst="rect">
            <a:avLst/>
          </a:prstGeom>
          <a:solidFill>
            <a:srgbClr val="2748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2748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69"/>
          <p:cNvSpPr txBox="1"/>
          <p:nvPr/>
        </p:nvSpPr>
        <p:spPr>
          <a:xfrm>
            <a:off x="3434572" y="1778139"/>
            <a:ext cx="3782400" cy="4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6390" marR="0" lvl="0" indent="-25399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1200"/>
              <a:buFont typeface="Arial"/>
              <a:buNone/>
            </a:pPr>
            <a:endParaRPr sz="2000" b="0" i="0" u="none" strike="noStrike" cap="none">
              <a:solidFill>
                <a:srgbClr val="2748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" name="Google Shape;409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03831" y="357342"/>
            <a:ext cx="1455243" cy="747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1" name="Google Shape;411;p69"/>
          <p:cNvGrpSpPr/>
          <p:nvPr/>
        </p:nvGrpSpPr>
        <p:grpSpPr>
          <a:xfrm rot="-5400000">
            <a:off x="-3031690" y="3031283"/>
            <a:ext cx="6858407" cy="795024"/>
            <a:chOff x="0" y="0"/>
            <a:chExt cx="12192000" cy="591536"/>
          </a:xfrm>
        </p:grpSpPr>
        <p:sp>
          <p:nvSpPr>
            <p:cNvPr id="412" name="Google Shape;412;p69"/>
            <p:cNvSpPr/>
            <p:nvPr/>
          </p:nvSpPr>
          <p:spPr>
            <a:xfrm>
              <a:off x="0" y="0"/>
              <a:ext cx="12192000" cy="473400"/>
            </a:xfrm>
            <a:prstGeom prst="rect">
              <a:avLst/>
            </a:prstGeom>
            <a:solidFill>
              <a:srgbClr val="F2B3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69"/>
            <p:cNvSpPr/>
            <p:nvPr/>
          </p:nvSpPr>
          <p:spPr>
            <a:xfrm>
              <a:off x="0" y="473336"/>
              <a:ext cx="12192000" cy="118200"/>
            </a:xfrm>
            <a:prstGeom prst="rect">
              <a:avLst/>
            </a:prstGeom>
            <a:solidFill>
              <a:srgbClr val="2748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5" name="Google Shape;415;p69"/>
          <p:cNvSpPr/>
          <p:nvPr/>
        </p:nvSpPr>
        <p:spPr>
          <a:xfrm>
            <a:off x="1101068" y="2723622"/>
            <a:ext cx="10784889" cy="360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400" b="1" i="0" u="none" strike="noStrike" cap="none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Loans 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up to $100,000 </a:t>
            </a:r>
            <a:endParaRPr lang="en-US" sz="2400" b="1" i="0" u="none" strike="noStrike" cap="none" dirty="0" smtClea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ingdings" panose="05000000000000000000" pitchFamily="2" charset="2"/>
              <a:buChar char="§"/>
            </a:pPr>
            <a:endParaRPr lang="en-US" sz="1800" b="1" i="0" u="none" strike="noStrike" cap="none" dirty="0" smtClea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b="1" i="0" u="none" strike="noStrike" cap="none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roject 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must be aligned with one </a:t>
            </a:r>
            <a:r>
              <a:rPr lang="en-US" sz="2400" b="1" i="0" u="none" strike="noStrike" cap="none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of 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four impact areas: </a:t>
            </a:r>
            <a:endParaRPr lang="en-US" sz="2400" b="1" dirty="0" smtClea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</a:pPr>
            <a:r>
              <a:rPr lang="en-US" sz="2400" b="1" i="0" u="none" strike="noStrike" cap="none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   Access 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to </a:t>
            </a:r>
            <a:r>
              <a:rPr lang="en-US" sz="2400" b="1" i="0" u="none" strike="noStrike" cap="none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Care | Healthy Behaviors | Education Attainment | Civic 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Engagement</a:t>
            </a:r>
            <a:endParaRPr sz="2400" b="1" i="1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ingdings" panose="05000000000000000000" pitchFamily="2" charset="2"/>
              <a:buChar char="§"/>
            </a:pPr>
            <a:endParaRPr lang="en-US" sz="1800" b="1" i="0" u="none" strike="noStrike" cap="none" dirty="0" smtClea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400" b="1" i="0" u="none" strike="noStrike" cap="none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Match 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Criteria: </a:t>
            </a:r>
            <a:r>
              <a:rPr lang="en-US" sz="2400" b="1" i="0" u="none" strike="noStrike" cap="none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150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% of eligible matching </a:t>
            </a:r>
            <a:r>
              <a:rPr lang="en-US" sz="2400" b="1" i="0" u="none" strike="noStrike" cap="none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capital including 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bank loan, private capital, or public capital</a:t>
            </a:r>
            <a:endParaRPr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ingdings" panose="05000000000000000000" pitchFamily="2" charset="2"/>
              <a:buChar char="§"/>
            </a:pPr>
            <a:endParaRPr lang="en-US" sz="1800" b="1" i="0" u="none" strike="noStrike" cap="none" dirty="0" smtClea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400" b="1" i="0" u="none" strike="noStrike" cap="none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Loan Terms: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b="1" i="0" u="none" strike="noStrike" cap="none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1-5 years    4%</a:t>
            </a:r>
            <a:endParaRPr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</a:pPr>
            <a:r>
              <a:rPr lang="en-US" sz="2400" b="1" i="0" u="none" strike="noStrike" cap="none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                     6-10 years  6%</a:t>
            </a:r>
            <a:endParaRPr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6" name="Google Shape;416;p69"/>
          <p:cNvSpPr/>
          <p:nvPr/>
        </p:nvSpPr>
        <p:spPr>
          <a:xfrm>
            <a:off x="1101689" y="483071"/>
            <a:ext cx="464869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BE47"/>
              </a:buClr>
              <a:buSzPts val="32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Kansas </a:t>
            </a:r>
            <a:r>
              <a:rPr lang="en-US" sz="36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Community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BE47"/>
              </a:buClr>
              <a:buSzPts val="3200"/>
              <a:buFont typeface="Arial"/>
              <a:buNone/>
            </a:pPr>
            <a:r>
              <a:rPr lang="en-US" sz="36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Investment 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Fund (KCIF) </a:t>
            </a:r>
            <a:endParaRPr sz="36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986618"/>
            <a:ext cx="12192000" cy="5814658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70"/>
          <p:cNvSpPr/>
          <p:nvPr/>
        </p:nvSpPr>
        <p:spPr>
          <a:xfrm>
            <a:off x="-1" y="6742076"/>
            <a:ext cx="12192000" cy="118400"/>
          </a:xfrm>
          <a:prstGeom prst="rect">
            <a:avLst/>
          </a:prstGeom>
          <a:solidFill>
            <a:srgbClr val="2748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2748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5" name="Google Shape;425;p70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96653" y="4441548"/>
            <a:ext cx="3204920" cy="20421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6" name="Google Shape;426;p70"/>
          <p:cNvGrpSpPr/>
          <p:nvPr/>
        </p:nvGrpSpPr>
        <p:grpSpPr>
          <a:xfrm rot="-5400000">
            <a:off x="-3031690" y="3031283"/>
            <a:ext cx="6858407" cy="795024"/>
            <a:chOff x="0" y="0"/>
            <a:chExt cx="12192000" cy="591536"/>
          </a:xfrm>
        </p:grpSpPr>
        <p:sp>
          <p:nvSpPr>
            <p:cNvPr id="427" name="Google Shape;427;p70"/>
            <p:cNvSpPr/>
            <p:nvPr/>
          </p:nvSpPr>
          <p:spPr>
            <a:xfrm>
              <a:off x="0" y="0"/>
              <a:ext cx="12192000" cy="473400"/>
            </a:xfrm>
            <a:prstGeom prst="rect">
              <a:avLst/>
            </a:prstGeom>
            <a:solidFill>
              <a:srgbClr val="F2B3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70"/>
            <p:cNvSpPr/>
            <p:nvPr/>
          </p:nvSpPr>
          <p:spPr>
            <a:xfrm>
              <a:off x="0" y="473336"/>
              <a:ext cx="12192000" cy="118200"/>
            </a:xfrm>
            <a:prstGeom prst="rect">
              <a:avLst/>
            </a:prstGeom>
            <a:solidFill>
              <a:srgbClr val="2748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0" name="Google Shape;430;p70"/>
          <p:cNvSpPr/>
          <p:nvPr/>
        </p:nvSpPr>
        <p:spPr>
          <a:xfrm>
            <a:off x="1066689" y="342310"/>
            <a:ext cx="311342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BE47"/>
              </a:buClr>
              <a:buSzPts val="32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Kansas </a:t>
            </a:r>
            <a:r>
              <a:rPr lang="en-US" sz="36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Healthy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BE47"/>
              </a:buClr>
              <a:buSzPts val="3200"/>
              <a:buFont typeface="Arial"/>
              <a:buNone/>
            </a:pPr>
            <a:r>
              <a:rPr lang="en-US" sz="36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Food 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Initiative </a:t>
            </a:r>
            <a:endParaRPr sz="36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70"/>
          <p:cNvSpPr/>
          <p:nvPr/>
        </p:nvSpPr>
        <p:spPr>
          <a:xfrm>
            <a:off x="1066689" y="2528086"/>
            <a:ext cx="10634884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Purpose: I</a:t>
            </a:r>
            <a:r>
              <a:rPr lang="en-US" sz="2400" b="1" i="0" u="none" strike="noStrike" cap="none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ncrease </a:t>
            </a:r>
            <a:r>
              <a:rPr lang="en-US" sz="2400" b="1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access to healthy food in low-resource and underserved areas of Kansas at the retail </a:t>
            </a:r>
            <a:r>
              <a:rPr lang="en-US" sz="2400" b="1" i="0" u="none" strike="noStrike" cap="none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level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ingdings" panose="05000000000000000000" pitchFamily="2" charset="2"/>
              <a:buChar char="§"/>
            </a:pPr>
            <a:endParaRPr sz="2400" b="1" i="1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400" b="1" i="0" u="none" strike="noStrike" cap="none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No </a:t>
            </a:r>
            <a:r>
              <a:rPr lang="en-US" sz="2400" b="1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Matching funds </a:t>
            </a:r>
            <a:r>
              <a:rPr lang="en-US" sz="2400" b="1" i="0" u="none" strike="noStrike" cap="none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required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ingdings" panose="05000000000000000000" pitchFamily="2" charset="2"/>
              <a:buChar char="§"/>
            </a:pPr>
            <a:endParaRPr sz="2400" b="1" i="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="1" i="0" u="none" strike="noStrike" cap="none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erms</a:t>
            </a:r>
            <a:r>
              <a:rPr lang="en-US" sz="2400" b="1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: 5-7% typical with up to 15 </a:t>
            </a:r>
            <a:r>
              <a:rPr lang="en-US" sz="2400" b="1" i="0" u="none" strike="noStrike" cap="none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years repayment</a:t>
            </a:r>
            <a:endParaRPr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§"/>
            </a:pPr>
            <a:endParaRPr sz="2400" b="1" i="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b="1" i="0" u="none" strike="noStrike" cap="none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ore </a:t>
            </a:r>
            <a:r>
              <a:rPr lang="en-US" sz="2400" b="1" i="0" u="none" strike="noStrike" cap="none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information: kansashealthyfood.org</a:t>
            </a:r>
            <a:endParaRPr lang="en-US" sz="2400" b="1" i="0" u="none" strike="noStrike" cap="none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</a:pPr>
            <a:endParaRPr sz="2400" b="1" i="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4" name="Google Shape;409;p6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97137" y="197603"/>
            <a:ext cx="1455243" cy="74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38" y="261962"/>
            <a:ext cx="1234475" cy="6804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3434572" y="1778139"/>
            <a:ext cx="3782523" cy="4637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Pct val="80000"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7487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394" y="5863128"/>
            <a:ext cx="1455242" cy="74770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 rot="16200000">
            <a:off x="-3100275" y="3044634"/>
            <a:ext cx="6995786" cy="795235"/>
            <a:chOff x="0" y="0"/>
            <a:chExt cx="12192000" cy="591671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12192000" cy="473336"/>
            </a:xfrm>
            <a:prstGeom prst="rect">
              <a:avLst/>
            </a:prstGeom>
            <a:solidFill>
              <a:srgbClr val="F2B3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0" y="473336"/>
              <a:ext cx="12192000" cy="118335"/>
            </a:xfrm>
            <a:prstGeom prst="rect">
              <a:avLst/>
            </a:prstGeom>
            <a:solidFill>
              <a:srgbClr val="2748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455363" y="1903053"/>
            <a:ext cx="2931087" cy="2958538"/>
            <a:chOff x="4672706" y="268071"/>
            <a:chExt cx="2544390" cy="2437448"/>
          </a:xfrm>
          <a:solidFill>
            <a:srgbClr val="FFFF99"/>
          </a:solidFill>
        </p:grpSpPr>
        <p:sp>
          <p:nvSpPr>
            <p:cNvPr id="28" name="Flowchart: Connector 27"/>
            <p:cNvSpPr/>
            <p:nvPr/>
          </p:nvSpPr>
          <p:spPr>
            <a:xfrm>
              <a:off x="4672706" y="268071"/>
              <a:ext cx="2544390" cy="243744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040970" y="1283298"/>
              <a:ext cx="1807862" cy="30428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E-Community Loans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72424" y="1379612"/>
            <a:ext cx="2269785" cy="2092470"/>
            <a:chOff x="4346989" y="2515297"/>
            <a:chExt cx="1946539" cy="1806871"/>
          </a:xfrm>
        </p:grpSpPr>
        <p:sp>
          <p:nvSpPr>
            <p:cNvPr id="2" name="Flowchart: Connector 1"/>
            <p:cNvSpPr/>
            <p:nvPr/>
          </p:nvSpPr>
          <p:spPr>
            <a:xfrm>
              <a:off x="4346989" y="2515297"/>
              <a:ext cx="1946539" cy="1806871"/>
            </a:xfrm>
            <a:prstGeom prst="flowChartConnector">
              <a:avLst/>
            </a:prstGeom>
            <a:gradFill flip="none" rotWithShape="1">
              <a:gsLst>
                <a:gs pos="0">
                  <a:schemeClr val="accent4">
                    <a:tint val="66000"/>
                    <a:satMod val="160000"/>
                    <a:alpha val="3000"/>
                  </a:schemeClr>
                </a:gs>
                <a:gs pos="90000">
                  <a:schemeClr val="accent4">
                    <a:tint val="44500"/>
                    <a:satMod val="160000"/>
                  </a:schemeClr>
                </a:gs>
                <a:gs pos="100000">
                  <a:schemeClr val="accent4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425816" y="3048435"/>
              <a:ext cx="1769088" cy="5581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Kansas Community Investment Fund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852453" y="921847"/>
            <a:ext cx="3053610" cy="3009357"/>
            <a:chOff x="8266143" y="1969370"/>
            <a:chExt cx="3053610" cy="3009357"/>
          </a:xfrm>
          <a:solidFill>
            <a:schemeClr val="accent1">
              <a:alpha val="57000"/>
            </a:schemeClr>
          </a:solidFill>
        </p:grpSpPr>
        <p:sp>
          <p:nvSpPr>
            <p:cNvPr id="31" name="Flowchart: Connector 30"/>
            <p:cNvSpPr/>
            <p:nvPr/>
          </p:nvSpPr>
          <p:spPr>
            <a:xfrm>
              <a:off x="8266143" y="1969370"/>
              <a:ext cx="3053610" cy="3009357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962887" y="3288704"/>
              <a:ext cx="185540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GrowKS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Loans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lowchart: Connector 28"/>
          <p:cNvSpPr/>
          <p:nvPr/>
        </p:nvSpPr>
        <p:spPr>
          <a:xfrm>
            <a:off x="2717500" y="3141966"/>
            <a:ext cx="2261847" cy="2062716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79000"/>
                </a:schemeClr>
              </a:gs>
              <a:gs pos="25000">
                <a:schemeClr val="accent1">
                  <a:tint val="44500"/>
                  <a:satMod val="160000"/>
                  <a:alpha val="4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72987" y="3840696"/>
            <a:ext cx="1679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Kansas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Healthy Food Initiative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7349" y="439142"/>
            <a:ext cx="525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Stacking Loans 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Grants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3969494" y="4493482"/>
            <a:ext cx="2269659" cy="2094081"/>
          </a:xfrm>
          <a:prstGeom prst="flowChartConnector">
            <a:avLst/>
          </a:prstGeom>
          <a:solidFill>
            <a:schemeClr val="accent6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608027" y="5260118"/>
            <a:ext cx="11026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Patterson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Grant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87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30" y="1462794"/>
            <a:ext cx="12134570" cy="5345278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69"/>
          <p:cNvSpPr/>
          <p:nvPr/>
        </p:nvSpPr>
        <p:spPr>
          <a:xfrm>
            <a:off x="-1" y="6742076"/>
            <a:ext cx="12192000" cy="118400"/>
          </a:xfrm>
          <a:prstGeom prst="rect">
            <a:avLst/>
          </a:prstGeom>
          <a:solidFill>
            <a:srgbClr val="2748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2748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69"/>
          <p:cNvSpPr txBox="1"/>
          <p:nvPr/>
        </p:nvSpPr>
        <p:spPr>
          <a:xfrm>
            <a:off x="3434572" y="1778139"/>
            <a:ext cx="3782400" cy="4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6390" marR="0" lvl="0" indent="-25399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1200"/>
              <a:buFont typeface="Arial"/>
              <a:buNone/>
            </a:pPr>
            <a:endParaRPr sz="2000" b="0" i="0" u="none" strike="noStrike" cap="none">
              <a:solidFill>
                <a:srgbClr val="2748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" name="Google Shape;409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03831" y="357342"/>
            <a:ext cx="1455243" cy="747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1" name="Google Shape;411;p69"/>
          <p:cNvGrpSpPr/>
          <p:nvPr/>
        </p:nvGrpSpPr>
        <p:grpSpPr>
          <a:xfrm rot="-5400000">
            <a:off x="-3031690" y="3031283"/>
            <a:ext cx="6858407" cy="795024"/>
            <a:chOff x="0" y="0"/>
            <a:chExt cx="12192000" cy="591536"/>
          </a:xfrm>
        </p:grpSpPr>
        <p:sp>
          <p:nvSpPr>
            <p:cNvPr id="412" name="Google Shape;412;p69"/>
            <p:cNvSpPr/>
            <p:nvPr/>
          </p:nvSpPr>
          <p:spPr>
            <a:xfrm>
              <a:off x="0" y="0"/>
              <a:ext cx="12192000" cy="473400"/>
            </a:xfrm>
            <a:prstGeom prst="rect">
              <a:avLst/>
            </a:prstGeom>
            <a:solidFill>
              <a:srgbClr val="F2B3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69"/>
            <p:cNvSpPr/>
            <p:nvPr/>
          </p:nvSpPr>
          <p:spPr>
            <a:xfrm>
              <a:off x="0" y="473336"/>
              <a:ext cx="12192000" cy="118200"/>
            </a:xfrm>
            <a:prstGeom prst="rect">
              <a:avLst/>
            </a:prstGeom>
            <a:solidFill>
              <a:srgbClr val="2748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5" name="Google Shape;415;p69"/>
          <p:cNvSpPr/>
          <p:nvPr/>
        </p:nvSpPr>
        <p:spPr>
          <a:xfrm>
            <a:off x="1101068" y="2962782"/>
            <a:ext cx="10784889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400" b="1" i="0" u="none" strike="noStrike" cap="none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City of Leavenworth:</a:t>
            </a:r>
          </a:p>
          <a:p>
            <a:pPr lvl="2">
              <a:buClr>
                <a:srgbClr val="FFFFFF"/>
              </a:buClr>
              <a:buSzPts val="1800"/>
            </a:pP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400" b="1" i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Penny Holler, Assistant City Manager, City of Leavenworth</a:t>
            </a:r>
            <a:endParaRPr lang="en-US" sz="2400" b="1" i="1" u="none" strike="noStrike" cap="none" dirty="0" smtClea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</a:pPr>
            <a:endParaRPr lang="en-US" sz="2400" b="1" i="0" u="none" strike="noStrike" cap="none" dirty="0" smtClea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400" b="1" i="0" u="none" strike="noStrike" cap="none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City of Lansing: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</a:pP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400" b="1" i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Joshua </a:t>
            </a:r>
            <a:r>
              <a:rPr lang="en-US" sz="2400" b="1" i="1" dirty="0" err="1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Gentzler</a:t>
            </a:r>
            <a:r>
              <a:rPr lang="en-US" sz="2400" b="1" i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Community &amp; Economic Development Director, City of Lansing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</a:pPr>
            <a:endParaRPr lang="en-US" sz="24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Clr>
                <a:srgbClr val="FFFFFF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Leavenworth </a:t>
            </a:r>
            <a:r>
              <a:rPr lang="en-US" sz="24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County (unincorporated areas + other cities):</a:t>
            </a:r>
          </a:p>
          <a:p>
            <a:pPr lvl="0">
              <a:buClr>
                <a:srgbClr val="FFFFFF"/>
              </a:buClr>
              <a:buSzPts val="1800"/>
            </a:pPr>
            <a:r>
              <a:rPr lang="en-US" sz="2400" b="1" i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Diana </a:t>
            </a:r>
            <a:r>
              <a:rPr lang="en-US" sz="2400" b="1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Dodd, Assistant </a:t>
            </a:r>
            <a:r>
              <a:rPr lang="en-US" sz="2400" b="1" i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Director, Leavenworth County Development Corporation</a:t>
            </a:r>
            <a:endParaRPr lang="en-US" sz="2400" b="1" i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6" name="Google Shape;416;p69"/>
          <p:cNvSpPr/>
          <p:nvPr/>
        </p:nvSpPr>
        <p:spPr>
          <a:xfrm>
            <a:off x="1101689" y="483071"/>
            <a:ext cx="728595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BE47"/>
              </a:buClr>
              <a:buSzPts val="3200"/>
              <a:buFont typeface="Arial"/>
              <a:buNone/>
            </a:pPr>
            <a:r>
              <a:rPr lang="en-US" sz="36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Leavenworth County E-Community</a:t>
            </a:r>
            <a:r>
              <a:rPr lang="en-US" sz="36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Funding Contacts</a:t>
            </a:r>
            <a:endParaRPr sz="36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328" y="540628"/>
            <a:ext cx="1432818" cy="56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7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74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0" y="591671"/>
            <a:ext cx="12200048" cy="617488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74"/>
          <p:cNvSpPr/>
          <p:nvPr/>
        </p:nvSpPr>
        <p:spPr>
          <a:xfrm>
            <a:off x="0" y="0"/>
            <a:ext cx="12192000" cy="473336"/>
          </a:xfrm>
          <a:prstGeom prst="rect">
            <a:avLst/>
          </a:prstGeom>
          <a:solidFill>
            <a:srgbClr val="F2B3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2748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74"/>
          <p:cNvSpPr/>
          <p:nvPr/>
        </p:nvSpPr>
        <p:spPr>
          <a:xfrm>
            <a:off x="0" y="473336"/>
            <a:ext cx="12192000" cy="118335"/>
          </a:xfrm>
          <a:prstGeom prst="rect">
            <a:avLst/>
          </a:prstGeom>
          <a:solidFill>
            <a:srgbClr val="2748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2748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7886" y="5129995"/>
            <a:ext cx="2456808" cy="1262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68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03330" y="1088043"/>
            <a:ext cx="1969149" cy="17459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638167" y="1520782"/>
            <a:ext cx="5934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Leavenworth County</a:t>
            </a:r>
          </a:p>
          <a:p>
            <a:pPr algn="ctr"/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E-Community PARTNERSHIP</a:t>
            </a:r>
            <a:endParaRPr lang="en-US" sz="3600" b="1" cap="all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305" y="5535092"/>
            <a:ext cx="2174194" cy="8572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5467" y="3144337"/>
            <a:ext cx="11921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Capital | Connections | Community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62"/>
          <p:cNvGrpSpPr/>
          <p:nvPr/>
        </p:nvGrpSpPr>
        <p:grpSpPr>
          <a:xfrm>
            <a:off x="0" y="0"/>
            <a:ext cx="12192000" cy="855488"/>
            <a:chOff x="0" y="0"/>
            <a:chExt cx="12192000" cy="591671"/>
          </a:xfrm>
        </p:grpSpPr>
        <p:sp>
          <p:nvSpPr>
            <p:cNvPr id="244" name="Google Shape;244;p62"/>
            <p:cNvSpPr/>
            <p:nvPr/>
          </p:nvSpPr>
          <p:spPr>
            <a:xfrm>
              <a:off x="0" y="0"/>
              <a:ext cx="12192000" cy="473336"/>
            </a:xfrm>
            <a:prstGeom prst="rect">
              <a:avLst/>
            </a:prstGeom>
            <a:solidFill>
              <a:srgbClr val="F2B3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62"/>
            <p:cNvSpPr/>
            <p:nvPr/>
          </p:nvSpPr>
          <p:spPr>
            <a:xfrm>
              <a:off x="0" y="473336"/>
              <a:ext cx="12192000" cy="118335"/>
            </a:xfrm>
            <a:prstGeom prst="rect">
              <a:avLst/>
            </a:prstGeom>
            <a:solidFill>
              <a:srgbClr val="2748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6" name="Google Shape;246;p62"/>
          <p:cNvSpPr/>
          <p:nvPr/>
        </p:nvSpPr>
        <p:spPr>
          <a:xfrm>
            <a:off x="9455312" y="5302045"/>
            <a:ext cx="127946" cy="3354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62"/>
          <p:cNvSpPr/>
          <p:nvPr/>
        </p:nvSpPr>
        <p:spPr>
          <a:xfrm>
            <a:off x="2746606" y="1497061"/>
            <a:ext cx="2019448" cy="40415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62"/>
          <p:cNvSpPr/>
          <p:nvPr/>
        </p:nvSpPr>
        <p:spPr>
          <a:xfrm>
            <a:off x="5048338" y="1519219"/>
            <a:ext cx="2019448" cy="40415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62"/>
          <p:cNvSpPr/>
          <p:nvPr/>
        </p:nvSpPr>
        <p:spPr>
          <a:xfrm>
            <a:off x="7390985" y="1519219"/>
            <a:ext cx="2019448" cy="40415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62"/>
          <p:cNvSpPr/>
          <p:nvPr/>
        </p:nvSpPr>
        <p:spPr>
          <a:xfrm>
            <a:off x="5916425" y="5912344"/>
            <a:ext cx="2019448" cy="40415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62"/>
          <p:cNvSpPr/>
          <p:nvPr/>
        </p:nvSpPr>
        <p:spPr>
          <a:xfrm>
            <a:off x="7630193" y="5939104"/>
            <a:ext cx="2225961" cy="46311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62"/>
          <p:cNvSpPr txBox="1"/>
          <p:nvPr/>
        </p:nvSpPr>
        <p:spPr>
          <a:xfrm>
            <a:off x="111967" y="58176"/>
            <a:ext cx="1196184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E-Communities in Kansas</a:t>
            </a:r>
            <a:endParaRPr sz="2800" b="0" i="0" u="none" strike="noStrike" cap="none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56" name="Google Shape;256;p62"/>
          <p:cNvSpPr txBox="1"/>
          <p:nvPr/>
        </p:nvSpPr>
        <p:spPr>
          <a:xfrm>
            <a:off x="185253" y="3900726"/>
            <a:ext cx="2423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62"/>
          <p:cNvSpPr/>
          <p:nvPr/>
        </p:nvSpPr>
        <p:spPr>
          <a:xfrm>
            <a:off x="0" y="6686901"/>
            <a:ext cx="12192000" cy="171099"/>
          </a:xfrm>
          <a:prstGeom prst="rect">
            <a:avLst/>
          </a:prstGeom>
          <a:solidFill>
            <a:srgbClr val="2748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569" y="767723"/>
            <a:ext cx="10522985" cy="59191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0277636" y="2006082"/>
            <a:ext cx="489891" cy="8677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30" y="1462794"/>
            <a:ext cx="12134570" cy="5345278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69"/>
          <p:cNvSpPr/>
          <p:nvPr/>
        </p:nvSpPr>
        <p:spPr>
          <a:xfrm>
            <a:off x="-1" y="6742076"/>
            <a:ext cx="12192000" cy="118400"/>
          </a:xfrm>
          <a:prstGeom prst="rect">
            <a:avLst/>
          </a:prstGeom>
          <a:solidFill>
            <a:srgbClr val="2748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2748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69"/>
          <p:cNvSpPr txBox="1"/>
          <p:nvPr/>
        </p:nvSpPr>
        <p:spPr>
          <a:xfrm>
            <a:off x="7913987" y="1837389"/>
            <a:ext cx="3782400" cy="4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6390" marR="0" lvl="0" indent="-25399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1200"/>
              <a:buFont typeface="Arial"/>
              <a:buNone/>
            </a:pPr>
            <a:endParaRPr sz="2000" b="0" i="0" u="none" strike="noStrike" cap="none">
              <a:solidFill>
                <a:srgbClr val="27487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" name="Google Shape;409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03831" y="357342"/>
            <a:ext cx="1455243" cy="747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1" name="Google Shape;411;p69"/>
          <p:cNvGrpSpPr/>
          <p:nvPr/>
        </p:nvGrpSpPr>
        <p:grpSpPr>
          <a:xfrm rot="-5400000">
            <a:off x="-3031690" y="3031283"/>
            <a:ext cx="6858407" cy="795024"/>
            <a:chOff x="0" y="0"/>
            <a:chExt cx="12192000" cy="591536"/>
          </a:xfrm>
        </p:grpSpPr>
        <p:sp>
          <p:nvSpPr>
            <p:cNvPr id="412" name="Google Shape;412;p69"/>
            <p:cNvSpPr/>
            <p:nvPr/>
          </p:nvSpPr>
          <p:spPr>
            <a:xfrm>
              <a:off x="0" y="0"/>
              <a:ext cx="12192000" cy="473400"/>
            </a:xfrm>
            <a:prstGeom prst="rect">
              <a:avLst/>
            </a:prstGeom>
            <a:solidFill>
              <a:srgbClr val="F2B3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69"/>
            <p:cNvSpPr/>
            <p:nvPr/>
          </p:nvSpPr>
          <p:spPr>
            <a:xfrm>
              <a:off x="0" y="473336"/>
              <a:ext cx="12192000" cy="118200"/>
            </a:xfrm>
            <a:prstGeom prst="rect">
              <a:avLst/>
            </a:prstGeom>
            <a:solidFill>
              <a:srgbClr val="2748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6" name="Google Shape;416;p69"/>
          <p:cNvSpPr/>
          <p:nvPr/>
        </p:nvSpPr>
        <p:spPr>
          <a:xfrm>
            <a:off x="2311270" y="1109447"/>
            <a:ext cx="402346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BE47"/>
              </a:buClr>
              <a:buSzPts val="3200"/>
              <a:buFont typeface="Arial"/>
              <a:buNone/>
            </a:pPr>
            <a:r>
              <a:rPr lang="en-US" sz="36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E-Community</a:t>
            </a:r>
            <a:r>
              <a:rPr lang="en-US" sz="36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Loans</a:t>
            </a:r>
            <a:endParaRPr sz="36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268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7631" y="309508"/>
            <a:ext cx="1651685" cy="144622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85;p53"/>
          <p:cNvSpPr txBox="1"/>
          <p:nvPr/>
        </p:nvSpPr>
        <p:spPr>
          <a:xfrm>
            <a:off x="974080" y="2688978"/>
            <a:ext cx="5360657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b="1" i="0" u="none" strike="noStrike" cap="none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tart</a:t>
            </a:r>
            <a:r>
              <a:rPr lang="en-US" sz="2400" b="1" i="0" u="none" strike="noStrike" cap="none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, purchase, or expand a for-profit </a:t>
            </a:r>
            <a:r>
              <a:rPr lang="en-US" sz="2400" b="1" i="0" u="none" strike="noStrike" cap="none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business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/>
            </a:r>
            <a:br>
              <a:rPr lang="en-US" sz="2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endParaRPr sz="18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Applicant must be a legal entity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ingdings" panose="05000000000000000000" pitchFamily="2" charset="2"/>
              <a:buChar char="§"/>
            </a:pPr>
            <a:endParaRPr lang="en-US" sz="1800" b="1" dirty="0" smtClea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Located </a:t>
            </a:r>
            <a:r>
              <a:rPr lang="en-US" sz="24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within e-community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/>
            </a:r>
            <a:br>
              <a:rPr lang="en-US" sz="2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endParaRPr sz="18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Private and/or public funding </a:t>
            </a:r>
            <a:r>
              <a:rPr lang="en-US" sz="2400" b="1" i="0" strike="noStrike" cap="none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required</a:t>
            </a:r>
          </a:p>
          <a:p>
            <a:pPr marL="285750" lvl="0" indent="-285750">
              <a:buClr>
                <a:srgbClr val="FFFFFF"/>
              </a:buClr>
              <a:buSzPts val="1800"/>
              <a:buFont typeface="Wingdings" panose="05000000000000000000" pitchFamily="2" charset="2"/>
              <a:buChar char="§"/>
            </a:pPr>
            <a:endParaRPr lang="en-US" sz="1800" b="1" dirty="0" smtClea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Clr>
                <a:srgbClr val="FFFFFF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Flexible </a:t>
            </a: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of funds: working capital, inventory, real estate, equipment, etc</a:t>
            </a:r>
            <a:r>
              <a:rPr lang="en-US" sz="24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b="1" i="0" strike="noStrike" cap="none" dirty="0" smtClea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5" name="Google Shape;388;p53"/>
          <p:cNvSpPr txBox="1"/>
          <p:nvPr/>
        </p:nvSpPr>
        <p:spPr>
          <a:xfrm>
            <a:off x="7262446" y="2688978"/>
            <a:ext cx="4614659" cy="360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Match</a:t>
            </a: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150% of private/public funding</a:t>
            </a:r>
          </a:p>
          <a:p>
            <a:pPr marL="285750" indent="-285750">
              <a:buClr>
                <a:srgbClr val="FFFFFF"/>
              </a:buClr>
              <a:buSzPts val="1800"/>
              <a:buFont typeface="Wingdings" panose="05000000000000000000" pitchFamily="2" charset="2"/>
              <a:buChar char="§"/>
            </a:pPr>
            <a:endParaRPr lang="en-US" sz="18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FFFFFF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 loan: $45,000</a:t>
            </a:r>
          </a:p>
          <a:p>
            <a:pPr marL="285750" lvl="0" indent="-285750">
              <a:buClr>
                <a:srgbClr val="FFFFFF"/>
              </a:buClr>
              <a:buSzPts val="1800"/>
              <a:buFont typeface="Wingdings" panose="05000000000000000000" pitchFamily="2" charset="2"/>
              <a:buChar char="§"/>
            </a:pPr>
            <a:endParaRPr lang="en-US" sz="18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Clr>
                <a:srgbClr val="FFFFFF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Cannot exceed 60% of total project cost</a:t>
            </a:r>
            <a:endParaRPr lang="en-US" sz="1800" i="1" dirty="0">
              <a:solidFill>
                <a:srgbClr val="FFFFFF"/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ingdings" panose="05000000000000000000" pitchFamily="2" charset="2"/>
              <a:buChar char="§"/>
            </a:pPr>
            <a:endParaRPr lang="en-US" sz="2400" b="1" dirty="0" smtClea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 </a:t>
            </a:r>
            <a:r>
              <a:rPr lang="en-US" sz="24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Loan Terms:  </a:t>
            </a:r>
            <a:r>
              <a:rPr lang="en-US" sz="2400" b="1" i="0" u="none" strike="noStrike" cap="none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1-5 years    3%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/>
            </a:r>
            <a:br>
              <a:rPr lang="en-US" sz="24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en-US" sz="2400" b="1" i="0" u="none" strike="noStrike" cap="none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	                        6-10 years  4%</a:t>
            </a:r>
            <a:endParaRPr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328" y="540628"/>
            <a:ext cx="1432818" cy="56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35"/>
          <p:cNvGrpSpPr/>
          <p:nvPr/>
        </p:nvGrpSpPr>
        <p:grpSpPr>
          <a:xfrm rot="-5400000">
            <a:off x="-3031383" y="3031380"/>
            <a:ext cx="6858001" cy="795235"/>
            <a:chOff x="0" y="0"/>
            <a:chExt cx="12192000" cy="591671"/>
          </a:xfrm>
        </p:grpSpPr>
        <p:sp>
          <p:nvSpPr>
            <p:cNvPr id="278" name="Google Shape;278;p35"/>
            <p:cNvSpPr/>
            <p:nvPr/>
          </p:nvSpPr>
          <p:spPr>
            <a:xfrm>
              <a:off x="0" y="0"/>
              <a:ext cx="12192000" cy="473336"/>
            </a:xfrm>
            <a:prstGeom prst="rect">
              <a:avLst/>
            </a:prstGeom>
            <a:solidFill>
              <a:srgbClr val="F2B3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35"/>
            <p:cNvSpPr/>
            <p:nvPr/>
          </p:nvSpPr>
          <p:spPr>
            <a:xfrm>
              <a:off x="0" y="473336"/>
              <a:ext cx="12192000" cy="118335"/>
            </a:xfrm>
            <a:prstGeom prst="rect">
              <a:avLst/>
            </a:prstGeom>
            <a:solidFill>
              <a:srgbClr val="2748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1" name="Google Shape;281;p35"/>
          <p:cNvSpPr/>
          <p:nvPr/>
        </p:nvSpPr>
        <p:spPr>
          <a:xfrm>
            <a:off x="692681" y="6742077"/>
            <a:ext cx="11499318" cy="115922"/>
          </a:xfrm>
          <a:prstGeom prst="rect">
            <a:avLst/>
          </a:prstGeom>
          <a:solidFill>
            <a:srgbClr val="2748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748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235" y="0"/>
            <a:ext cx="11396764" cy="1874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220" y="2090442"/>
            <a:ext cx="10741421" cy="277352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344;g2259d83bb22_1_259"/>
          <p:cNvSpPr txBox="1"/>
          <p:nvPr/>
        </p:nvSpPr>
        <p:spPr>
          <a:xfrm>
            <a:off x="1114461" y="5080210"/>
            <a:ext cx="1075831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Grant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Amount: 30% of E-Community Loan</a:t>
            </a:r>
          </a:p>
          <a:p>
            <a:pPr lvl="0" algn="ctr">
              <a:buSzPts val="3200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Loan + Grant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cannot exceed 60% of total project cost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Maximum Loan + Grant: $45,000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g2259d83bb22_1_212" descr="A picture containing tree, sky, person, person&#10;&#10;Description automatically generated"/>
          <p:cNvPicPr preferRelativeResize="0"/>
          <p:nvPr/>
        </p:nvPicPr>
        <p:blipFill rotWithShape="1">
          <a:blip r:embed="rId3">
            <a:alphaModFix amt="35000"/>
          </a:blip>
          <a:srcRect r="10124" b="17417"/>
          <a:stretch/>
        </p:blipFill>
        <p:spPr>
          <a:xfrm flipH="1">
            <a:off x="0" y="0"/>
            <a:ext cx="111815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g2259d83bb22_1_212"/>
          <p:cNvSpPr txBox="1"/>
          <p:nvPr/>
        </p:nvSpPr>
        <p:spPr>
          <a:xfrm>
            <a:off x="6012743" y="2163657"/>
            <a:ext cx="5674031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MINORITY/WOMEN-LED STARTER LOANS</a:t>
            </a:r>
            <a:endParaRPr sz="24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lvl="0" algn="ctr">
              <a:buSzPts val="2000"/>
            </a:pPr>
            <a:endParaRPr lang="en-US" sz="24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ts val="2000"/>
            </a:pPr>
            <a:r>
              <a:rPr lang="en-US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MINORITY/WOMEN-LED GROWTH LOANS</a:t>
            </a:r>
            <a:endParaRPr lang="en-US" sz="24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RURAL/URBAN DISTRESSED 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LOANS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COMMUNITY ASSET LOANS</a:t>
            </a:r>
            <a:endParaRPr sz="24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TARGET SECTOR 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LOANS</a:t>
            </a:r>
            <a:endParaRPr sz="2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291" name="Google Shape;291;g2259d83bb22_1_212" descr="Shap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t="30221" b="53990"/>
          <a:stretch/>
        </p:blipFill>
        <p:spPr>
          <a:xfrm rot="10800000" flipH="1">
            <a:off x="0" y="-1205"/>
            <a:ext cx="12192000" cy="177296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g2259d83bb22_1_212"/>
          <p:cNvSpPr/>
          <p:nvPr/>
        </p:nvSpPr>
        <p:spPr>
          <a:xfrm>
            <a:off x="6012743" y="1958754"/>
            <a:ext cx="5674031" cy="3826221"/>
          </a:xfrm>
          <a:prstGeom prst="rect">
            <a:avLst/>
          </a:prstGeom>
          <a:noFill/>
          <a:ln w="28575" cap="flat" cmpd="sng">
            <a:solidFill>
              <a:srgbClr val="19355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11;g2259d83bb22_1_231"/>
          <p:cNvSpPr txBox="1"/>
          <p:nvPr/>
        </p:nvSpPr>
        <p:spPr>
          <a:xfrm>
            <a:off x="8332235" y="244847"/>
            <a:ext cx="34665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Companion Funding to Bank Loans</a:t>
            </a:r>
            <a:endParaRPr sz="18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299;g2259d83bb22_1_2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513655"/>
            <a:ext cx="5995491" cy="248320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344;g2259d83bb22_1_259"/>
          <p:cNvSpPr txBox="1"/>
          <p:nvPr/>
        </p:nvSpPr>
        <p:spPr>
          <a:xfrm>
            <a:off x="496049" y="3996864"/>
            <a:ext cx="500339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growks.com/loans</a:t>
            </a:r>
            <a:endParaRPr sz="2800" b="1" i="0" u="none" strike="noStrike" cap="none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g2259d83bb22_1_245" descr="A picture containing tree, sky, person, person&#10;&#10;Description automatically generated"/>
          <p:cNvPicPr preferRelativeResize="0"/>
          <p:nvPr/>
        </p:nvPicPr>
        <p:blipFill rotWithShape="1">
          <a:blip r:embed="rId3">
            <a:alphaModFix amt="35000"/>
          </a:blip>
          <a:srcRect r="10124" b="17417"/>
          <a:stretch/>
        </p:blipFill>
        <p:spPr>
          <a:xfrm flipH="1">
            <a:off x="0" y="0"/>
            <a:ext cx="1118154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g2259d83bb22_1_245" descr="Shap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t="30221" b="53990"/>
          <a:stretch/>
        </p:blipFill>
        <p:spPr>
          <a:xfrm rot="10800000" flipH="1">
            <a:off x="0" y="0"/>
            <a:ext cx="12192000" cy="1749892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2259d83bb22_1_245"/>
          <p:cNvSpPr/>
          <p:nvPr/>
        </p:nvSpPr>
        <p:spPr>
          <a:xfrm>
            <a:off x="5707928" y="2785103"/>
            <a:ext cx="5679208" cy="3091995"/>
          </a:xfrm>
          <a:prstGeom prst="rect">
            <a:avLst/>
          </a:prstGeom>
          <a:noFill/>
          <a:ln w="28575" cap="flat" cmpd="sng">
            <a:solidFill>
              <a:srgbClr val="19355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g2259d83bb22_1_245"/>
          <p:cNvSpPr/>
          <p:nvPr/>
        </p:nvSpPr>
        <p:spPr>
          <a:xfrm>
            <a:off x="5707928" y="2810165"/>
            <a:ext cx="5679208" cy="1390372"/>
          </a:xfrm>
          <a:prstGeom prst="rect">
            <a:avLst/>
          </a:prstGeom>
          <a:solidFill>
            <a:srgbClr val="1D3B62"/>
          </a:solidFill>
          <a:ln w="28575" cap="flat" cmpd="sng">
            <a:solidFill>
              <a:srgbClr val="19355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g2259d83bb22_1_245"/>
          <p:cNvSpPr txBox="1"/>
          <p:nvPr/>
        </p:nvSpPr>
        <p:spPr>
          <a:xfrm>
            <a:off x="5707927" y="4531006"/>
            <a:ext cx="567921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r>
              <a:rPr lang="en-US" sz="20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$50,000 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0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ank 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20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oan</a:t>
            </a:r>
            <a:endParaRPr lang="en-US" sz="20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$100,000 </a:t>
            </a:r>
            <a:r>
              <a:rPr lang="en-US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Minority/Women-Led Starter Loan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2259d83bb22_1_245"/>
          <p:cNvSpPr txBox="1"/>
          <p:nvPr/>
        </p:nvSpPr>
        <p:spPr>
          <a:xfrm>
            <a:off x="5707927" y="2859439"/>
            <a:ext cx="567920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Match: </a:t>
            </a:r>
            <a:r>
              <a:rPr lang="en-US" sz="2400" b="1" i="0" u="none" strike="noStrike" cap="none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200% of private </a:t>
            </a:r>
            <a:r>
              <a:rPr lang="en-US" sz="24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investment</a:t>
            </a:r>
            <a:endParaRPr sz="2400" b="0" i="0" u="none" strike="noStrike" cap="none" dirty="0">
              <a:solidFill>
                <a:schemeClr val="bg1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Geography: Statewide</a:t>
            </a:r>
            <a:endParaRPr sz="24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Loan Cap: $100,000</a:t>
            </a:r>
            <a:endParaRPr sz="2400" b="1" i="0" u="none" strike="noStrike" cap="none" dirty="0">
              <a:solidFill>
                <a:srgbClr val="FAB5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g2259d83bb22_1_245"/>
          <p:cNvSpPr txBox="1"/>
          <p:nvPr/>
        </p:nvSpPr>
        <p:spPr>
          <a:xfrm>
            <a:off x="6096000" y="1658217"/>
            <a:ext cx="490523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MINORITY/WOMEN-LED STARTER LOANS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11;g2259d83bb22_1_231"/>
          <p:cNvSpPr txBox="1"/>
          <p:nvPr/>
        </p:nvSpPr>
        <p:spPr>
          <a:xfrm>
            <a:off x="8061647" y="248754"/>
            <a:ext cx="34665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800"/>
            </a:pPr>
            <a:r>
              <a:rPr lang="en-US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Companion Funding to Bank Loans</a:t>
            </a:r>
          </a:p>
        </p:txBody>
      </p:sp>
      <p:pic>
        <p:nvPicPr>
          <p:cNvPr id="15" name="Google Shape;299;g2259d83bb22_1_2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448380"/>
            <a:ext cx="5995491" cy="248320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44;g2259d83bb22_1_259"/>
          <p:cNvSpPr txBox="1"/>
          <p:nvPr/>
        </p:nvSpPr>
        <p:spPr>
          <a:xfrm>
            <a:off x="496049" y="4715928"/>
            <a:ext cx="500339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growks.com/loans</a:t>
            </a:r>
            <a:endParaRPr sz="2800" b="1" i="0" u="none" strike="noStrike" cap="none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g2259d83bb22_1_259" descr="A picture containing tree, sky, person, person&#10;&#10;Description automatically generated"/>
          <p:cNvPicPr preferRelativeResize="0"/>
          <p:nvPr/>
        </p:nvPicPr>
        <p:blipFill rotWithShape="1">
          <a:blip r:embed="rId3">
            <a:alphaModFix amt="35000"/>
          </a:blip>
          <a:srcRect r="10124" b="17417"/>
          <a:stretch/>
        </p:blipFill>
        <p:spPr>
          <a:xfrm flipH="1">
            <a:off x="0" y="0"/>
            <a:ext cx="1118154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g2259d83bb22_1_259" descr="Shap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t="30221" b="53990"/>
          <a:stretch/>
        </p:blipFill>
        <p:spPr>
          <a:xfrm rot="10800000" flipH="1">
            <a:off x="0" y="-1206"/>
            <a:ext cx="12192000" cy="1742497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g2259d83bb22_1_259"/>
          <p:cNvSpPr txBox="1"/>
          <p:nvPr/>
        </p:nvSpPr>
        <p:spPr>
          <a:xfrm>
            <a:off x="5704605" y="4556027"/>
            <a:ext cx="567921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$1,150,000 Bank Loan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$</a:t>
            </a:r>
            <a:r>
              <a:rPr lang="en-US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125,000 </a:t>
            </a:r>
            <a:r>
              <a:rPr lang="en-US" sz="20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Minority/Women-Led </a:t>
            </a:r>
            <a:r>
              <a:rPr lang="en-US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Growth Loan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2259d83bb22_1_259"/>
          <p:cNvSpPr/>
          <p:nvPr/>
        </p:nvSpPr>
        <p:spPr>
          <a:xfrm>
            <a:off x="5707928" y="2810164"/>
            <a:ext cx="5679208" cy="1423169"/>
          </a:xfrm>
          <a:prstGeom prst="rect">
            <a:avLst/>
          </a:prstGeom>
          <a:solidFill>
            <a:srgbClr val="1D3B62"/>
          </a:solidFill>
          <a:ln w="28575" cap="flat" cmpd="sng">
            <a:solidFill>
              <a:srgbClr val="19355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g2259d83bb22_1_259"/>
          <p:cNvSpPr txBox="1"/>
          <p:nvPr/>
        </p:nvSpPr>
        <p:spPr>
          <a:xfrm>
            <a:off x="5707925" y="2894310"/>
            <a:ext cx="567920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Match: 25% </a:t>
            </a:r>
            <a:r>
              <a:rPr lang="en-US" sz="24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 private 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investment</a:t>
            </a:r>
            <a:endParaRPr sz="24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Geography: Statewide</a:t>
            </a:r>
            <a:endParaRPr sz="24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Loan Cap: $250,000</a:t>
            </a:r>
            <a:endParaRPr sz="2400" b="0" i="0" u="none" strike="noStrike" cap="none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342" name="Google Shape;342;g2259d83bb22_1_259"/>
          <p:cNvSpPr txBox="1"/>
          <p:nvPr/>
        </p:nvSpPr>
        <p:spPr>
          <a:xfrm>
            <a:off x="6096000" y="1682326"/>
            <a:ext cx="490523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MINORITY/WOMEN-LED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GROWTH LOANS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2259d83bb22_1_259"/>
          <p:cNvSpPr/>
          <p:nvPr/>
        </p:nvSpPr>
        <p:spPr>
          <a:xfrm>
            <a:off x="5707928" y="2785103"/>
            <a:ext cx="5679208" cy="3091995"/>
          </a:xfrm>
          <a:prstGeom prst="rect">
            <a:avLst/>
          </a:prstGeom>
          <a:noFill/>
          <a:ln w="28575" cap="flat" cmpd="sng">
            <a:solidFill>
              <a:srgbClr val="19355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311;g2259d83bb22_1_231"/>
          <p:cNvSpPr txBox="1"/>
          <p:nvPr/>
        </p:nvSpPr>
        <p:spPr>
          <a:xfrm>
            <a:off x="8014995" y="185116"/>
            <a:ext cx="350382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800"/>
            </a:pPr>
            <a:r>
              <a:rPr lang="en-US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Companion Funding to Bank Loans</a:t>
            </a:r>
          </a:p>
        </p:txBody>
      </p:sp>
      <p:pic>
        <p:nvPicPr>
          <p:cNvPr id="15" name="Google Shape;299;g2259d83bb22_1_2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448380"/>
            <a:ext cx="5995491" cy="248320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44;g2259d83bb22_1_259"/>
          <p:cNvSpPr txBox="1"/>
          <p:nvPr/>
        </p:nvSpPr>
        <p:spPr>
          <a:xfrm>
            <a:off x="496049" y="4715928"/>
            <a:ext cx="500339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growks.com/loans</a:t>
            </a:r>
            <a:endParaRPr sz="2800" b="1" i="0" u="none" strike="noStrike" cap="none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g2259d83bb22_1_231" descr="A picture containing tree, sky, person, person&#10;&#10;Description automatically generated"/>
          <p:cNvPicPr preferRelativeResize="0"/>
          <p:nvPr/>
        </p:nvPicPr>
        <p:blipFill rotWithShape="1">
          <a:blip r:embed="rId3">
            <a:alphaModFix amt="35000"/>
          </a:blip>
          <a:srcRect r="10124" b="17417"/>
          <a:stretch/>
        </p:blipFill>
        <p:spPr>
          <a:xfrm flipH="1">
            <a:off x="0" y="0"/>
            <a:ext cx="1118154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2259d83bb22_1_231" descr="Shap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t="30221" b="53990"/>
          <a:stretch/>
        </p:blipFill>
        <p:spPr>
          <a:xfrm rot="10800000" flipH="1">
            <a:off x="0" y="-1206"/>
            <a:ext cx="12192000" cy="1747937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g2259d83bb22_1_231"/>
          <p:cNvSpPr txBox="1"/>
          <p:nvPr/>
        </p:nvSpPr>
        <p:spPr>
          <a:xfrm>
            <a:off x="5707926" y="4687746"/>
            <a:ext cx="567921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$</a:t>
            </a:r>
            <a:r>
              <a:rPr lang="en-US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450K 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0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ank </a:t>
            </a:r>
            <a:r>
              <a:rPr lang="en-US" sz="2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20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oan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$100,000 Rural/Urban </a:t>
            </a:r>
            <a:r>
              <a:rPr lang="en-US" sz="2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Distressed Loan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2259d83bb22_1_231"/>
          <p:cNvSpPr/>
          <p:nvPr/>
        </p:nvSpPr>
        <p:spPr>
          <a:xfrm>
            <a:off x="5707928" y="2810164"/>
            <a:ext cx="5679208" cy="1705392"/>
          </a:xfrm>
          <a:prstGeom prst="rect">
            <a:avLst/>
          </a:prstGeom>
          <a:solidFill>
            <a:srgbClr val="1D3B62"/>
          </a:solidFill>
          <a:ln w="28575" cap="flat" cmpd="sng">
            <a:solidFill>
              <a:srgbClr val="19355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g2259d83bb22_1_231"/>
          <p:cNvSpPr txBox="1"/>
          <p:nvPr/>
        </p:nvSpPr>
        <p:spPr>
          <a:xfrm>
            <a:off x="5661645" y="2860443"/>
            <a:ext cx="567921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Match: 150% </a:t>
            </a:r>
            <a:r>
              <a:rPr lang="en-US" sz="2400" b="1" i="0" u="none" strike="noStrike" cap="none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of private </a:t>
            </a:r>
            <a:r>
              <a:rPr lang="en-US" sz="24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investment</a:t>
            </a:r>
            <a:endParaRPr sz="2400" b="0" i="0" u="none" strike="noStrike" cap="none" dirty="0">
              <a:solidFill>
                <a:schemeClr val="bg1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Geography: Rural &amp; distressed </a:t>
            </a:r>
            <a:r>
              <a:rPr lang="en-US" sz="24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areas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urban centers</a:t>
            </a:r>
            <a:endParaRPr sz="24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Loan Cap: $100,000</a:t>
            </a:r>
            <a:endParaRPr sz="2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12" name="Google Shape;312;g2259d83bb22_1_231"/>
          <p:cNvSpPr txBox="1"/>
          <p:nvPr/>
        </p:nvSpPr>
        <p:spPr>
          <a:xfrm>
            <a:off x="5707875" y="2073275"/>
            <a:ext cx="5679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RURAL/URBAN DISTRESSED LOANS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g2259d83bb22_1_231"/>
          <p:cNvSpPr/>
          <p:nvPr/>
        </p:nvSpPr>
        <p:spPr>
          <a:xfrm>
            <a:off x="5707928" y="2785103"/>
            <a:ext cx="5679208" cy="3091995"/>
          </a:xfrm>
          <a:prstGeom prst="rect">
            <a:avLst/>
          </a:prstGeom>
          <a:noFill/>
          <a:ln w="28575" cap="flat" cmpd="sng">
            <a:solidFill>
              <a:srgbClr val="19355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11;g2259d83bb22_1_231"/>
          <p:cNvSpPr txBox="1"/>
          <p:nvPr/>
        </p:nvSpPr>
        <p:spPr>
          <a:xfrm>
            <a:off x="8042988" y="226186"/>
            <a:ext cx="34571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800"/>
            </a:pPr>
            <a:r>
              <a:rPr lang="en-US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Companion Funding to Bank Loans</a:t>
            </a:r>
          </a:p>
        </p:txBody>
      </p:sp>
      <p:pic>
        <p:nvPicPr>
          <p:cNvPr id="14" name="Google Shape;299;g2259d83bb22_1_2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448380"/>
            <a:ext cx="5995491" cy="248320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344;g2259d83bb22_1_259"/>
          <p:cNvSpPr txBox="1"/>
          <p:nvPr/>
        </p:nvSpPr>
        <p:spPr>
          <a:xfrm>
            <a:off x="496049" y="4715928"/>
            <a:ext cx="500339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growks.com/loans</a:t>
            </a:r>
            <a:endParaRPr sz="2800" b="1" i="0" u="none" strike="noStrike" cap="none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23231</TotalTime>
  <Words>674</Words>
  <Application>Microsoft Office PowerPoint</Application>
  <PresentationFormat>Widescreen</PresentationFormat>
  <Paragraphs>168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Robert Wilson</cp:lastModifiedBy>
  <cp:revision>52</cp:revision>
  <cp:lastPrinted>2023-10-19T20:05:56Z</cp:lastPrinted>
  <dcterms:created xsi:type="dcterms:W3CDTF">2021-05-24T20:35:10Z</dcterms:created>
  <dcterms:modified xsi:type="dcterms:W3CDTF">2023-10-21T20:16:40Z</dcterms:modified>
</cp:coreProperties>
</file>